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9" r:id="rId4"/>
    <p:sldId id="261" r:id="rId5"/>
    <p:sldId id="262" r:id="rId6"/>
    <p:sldId id="263" r:id="rId7"/>
    <p:sldId id="264" r:id="rId8"/>
    <p:sldId id="265" r:id="rId9"/>
    <p:sldId id="276" r:id="rId10"/>
    <p:sldId id="267" r:id="rId11"/>
    <p:sldId id="268" r:id="rId12"/>
    <p:sldId id="277" r:id="rId13"/>
    <p:sldId id="271" r:id="rId14"/>
    <p:sldId id="278" r:id="rId15"/>
    <p:sldId id="273" r:id="rId16"/>
    <p:sldId id="275" r:id="rId17"/>
  </p:sldIdLst>
  <p:sldSz cx="12192000" cy="6858000"/>
  <p:notesSz cx="6858000" cy="9144000"/>
  <p:embeddedFontLst>
    <p:embeddedFont>
      <p:font typeface="Long Cang" panose="00000500000000000000" pitchFamily="2" charset="0"/>
      <p:regular r:id="rId18"/>
    </p:embeddedFont>
    <p:embeddedFont>
      <p:font typeface="等线" panose="02010600030101010101" pitchFamily="2" charset="-122"/>
      <p:regular r:id="rId19"/>
      <p:bold r:id="rId20"/>
    </p:embeddedFont>
    <p:embeddedFont>
      <p:font typeface="等线 Light" panose="02010600030101010101" pitchFamily="2" charset="-122"/>
      <p:regular r:id="rId2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EF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8BFF70-21E8-4D8A-97DA-F7C2304506EB}" v="9698" dt="2025-03-15T14:08:16.0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8" autoAdjust="0"/>
    <p:restoredTop sz="94660"/>
  </p:normalViewPr>
  <p:slideViewPr>
    <p:cSldViewPr snapToGrid="0">
      <p:cViewPr varScale="1">
        <p:scale>
          <a:sx n="130" d="100"/>
          <a:sy n="130" d="100"/>
        </p:scale>
        <p:origin x="168" y="12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hdphoto3.wdp>
</file>

<file path=ppt/media/image1.jpg>
</file>

<file path=ppt/media/image2.pn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12EC97-6441-0DC1-18E1-F5F7802FD7A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31B191A-C1BA-B09F-CA06-1562787826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2FF9EF8-91B6-8770-88A5-7169FDF1BA4A}"/>
              </a:ext>
            </a:extLst>
          </p:cNvPr>
          <p:cNvSpPr>
            <a:spLocks noGrp="1"/>
          </p:cNvSpPr>
          <p:nvPr>
            <p:ph type="dt" sz="half" idx="10"/>
          </p:nvPr>
        </p:nvSpPr>
        <p:spPr/>
        <p:txBody>
          <a:bodyPr/>
          <a:lstStyle/>
          <a:p>
            <a:fld id="{CF5BC2B6-B59B-4CF1-8ED5-3AB3FDCF8CBD}" type="datetimeFigureOut">
              <a:rPr lang="zh-CN" altLang="en-US" smtClean="0"/>
              <a:t>2025/3/15</a:t>
            </a:fld>
            <a:endParaRPr lang="zh-CN" altLang="en-US"/>
          </a:p>
        </p:txBody>
      </p:sp>
      <p:sp>
        <p:nvSpPr>
          <p:cNvPr id="5" name="页脚占位符 4">
            <a:extLst>
              <a:ext uri="{FF2B5EF4-FFF2-40B4-BE49-F238E27FC236}">
                <a16:creationId xmlns:a16="http://schemas.microsoft.com/office/drawing/2014/main" id="{B0910B72-43DF-E94A-0FE5-8D1A019934F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0408971-64CA-B5D0-EB36-F554BDA966B9}"/>
              </a:ext>
            </a:extLst>
          </p:cNvPr>
          <p:cNvSpPr>
            <a:spLocks noGrp="1"/>
          </p:cNvSpPr>
          <p:nvPr>
            <p:ph type="sldNum" sz="quarter" idx="12"/>
          </p:nvPr>
        </p:nvSpPr>
        <p:spPr/>
        <p:txBody>
          <a:body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9065939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AA9365-B5EF-11FF-107D-6C6A9FA855E6}"/>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4C12A56-47ED-3784-A733-326B67A7C573}"/>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63C3E6B-D0B3-04E0-B5C7-FC547FC15F21}"/>
              </a:ext>
            </a:extLst>
          </p:cNvPr>
          <p:cNvSpPr>
            <a:spLocks noGrp="1"/>
          </p:cNvSpPr>
          <p:nvPr>
            <p:ph type="dt" sz="half" idx="10"/>
          </p:nvPr>
        </p:nvSpPr>
        <p:spPr/>
        <p:txBody>
          <a:bodyPr/>
          <a:lstStyle/>
          <a:p>
            <a:fld id="{CF5BC2B6-B59B-4CF1-8ED5-3AB3FDCF8CBD}" type="datetimeFigureOut">
              <a:rPr lang="zh-CN" altLang="en-US" smtClean="0"/>
              <a:t>2025/3/15</a:t>
            </a:fld>
            <a:endParaRPr lang="zh-CN" altLang="en-US"/>
          </a:p>
        </p:txBody>
      </p:sp>
      <p:sp>
        <p:nvSpPr>
          <p:cNvPr id="5" name="页脚占位符 4">
            <a:extLst>
              <a:ext uri="{FF2B5EF4-FFF2-40B4-BE49-F238E27FC236}">
                <a16:creationId xmlns:a16="http://schemas.microsoft.com/office/drawing/2014/main" id="{FE3F82CC-327C-6A7F-A6B4-D0D7AC0F730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767E8B3-7219-4DB5-A2C1-2ED89CB362A8}"/>
              </a:ext>
            </a:extLst>
          </p:cNvPr>
          <p:cNvSpPr>
            <a:spLocks noGrp="1"/>
          </p:cNvSpPr>
          <p:nvPr>
            <p:ph type="sldNum" sz="quarter" idx="12"/>
          </p:nvPr>
        </p:nvSpPr>
        <p:spPr/>
        <p:txBody>
          <a:body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2461774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49CAFDB-8021-47FE-281F-BA4F9533D8C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C890D81-692F-425B-AB29-8EFAD971C76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C5D5645-8D37-8E02-8D2E-C02F39396711}"/>
              </a:ext>
            </a:extLst>
          </p:cNvPr>
          <p:cNvSpPr>
            <a:spLocks noGrp="1"/>
          </p:cNvSpPr>
          <p:nvPr>
            <p:ph type="dt" sz="half" idx="10"/>
          </p:nvPr>
        </p:nvSpPr>
        <p:spPr/>
        <p:txBody>
          <a:bodyPr/>
          <a:lstStyle/>
          <a:p>
            <a:fld id="{CF5BC2B6-B59B-4CF1-8ED5-3AB3FDCF8CBD}" type="datetimeFigureOut">
              <a:rPr lang="zh-CN" altLang="en-US" smtClean="0"/>
              <a:t>2025/3/15</a:t>
            </a:fld>
            <a:endParaRPr lang="zh-CN" altLang="en-US"/>
          </a:p>
        </p:txBody>
      </p:sp>
      <p:sp>
        <p:nvSpPr>
          <p:cNvPr id="5" name="页脚占位符 4">
            <a:extLst>
              <a:ext uri="{FF2B5EF4-FFF2-40B4-BE49-F238E27FC236}">
                <a16:creationId xmlns:a16="http://schemas.microsoft.com/office/drawing/2014/main" id="{4FA51C3E-4766-15BA-D3F8-1DC884DC29A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7B9DBB1-C515-EB58-9E71-61060A0DB6A6}"/>
              </a:ext>
            </a:extLst>
          </p:cNvPr>
          <p:cNvSpPr>
            <a:spLocks noGrp="1"/>
          </p:cNvSpPr>
          <p:nvPr>
            <p:ph type="sldNum" sz="quarter" idx="12"/>
          </p:nvPr>
        </p:nvSpPr>
        <p:spPr/>
        <p:txBody>
          <a:body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1139079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0E91A6-AE9A-F01D-BF61-78B3DB3A0C0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46F3C6F-C931-02DC-13ED-EACD1085ED7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0C7ADE8-8DEC-0B8F-14BE-E57C5254FA8F}"/>
              </a:ext>
            </a:extLst>
          </p:cNvPr>
          <p:cNvSpPr>
            <a:spLocks noGrp="1"/>
          </p:cNvSpPr>
          <p:nvPr>
            <p:ph type="dt" sz="half" idx="10"/>
          </p:nvPr>
        </p:nvSpPr>
        <p:spPr/>
        <p:txBody>
          <a:bodyPr/>
          <a:lstStyle/>
          <a:p>
            <a:fld id="{CF5BC2B6-B59B-4CF1-8ED5-3AB3FDCF8CBD}" type="datetimeFigureOut">
              <a:rPr lang="zh-CN" altLang="en-US" smtClean="0"/>
              <a:t>2025/3/15</a:t>
            </a:fld>
            <a:endParaRPr lang="zh-CN" altLang="en-US"/>
          </a:p>
        </p:txBody>
      </p:sp>
      <p:sp>
        <p:nvSpPr>
          <p:cNvPr id="5" name="页脚占位符 4">
            <a:extLst>
              <a:ext uri="{FF2B5EF4-FFF2-40B4-BE49-F238E27FC236}">
                <a16:creationId xmlns:a16="http://schemas.microsoft.com/office/drawing/2014/main" id="{5384C123-C89B-6946-FA19-2738A5BF81F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5689E8C-A043-766E-5E5F-8CBD6596B72C}"/>
              </a:ext>
            </a:extLst>
          </p:cNvPr>
          <p:cNvSpPr>
            <a:spLocks noGrp="1"/>
          </p:cNvSpPr>
          <p:nvPr>
            <p:ph type="sldNum" sz="quarter" idx="12"/>
          </p:nvPr>
        </p:nvSpPr>
        <p:spPr/>
        <p:txBody>
          <a:body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3816688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B741D2-4023-F9BB-DCC3-0BF8FD1E182D}"/>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825E406E-BED3-94C2-8612-C2F8C154AF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7243A3ED-9A15-FCCF-87A4-3F474D1F569A}"/>
              </a:ext>
            </a:extLst>
          </p:cNvPr>
          <p:cNvSpPr>
            <a:spLocks noGrp="1"/>
          </p:cNvSpPr>
          <p:nvPr>
            <p:ph type="dt" sz="half" idx="10"/>
          </p:nvPr>
        </p:nvSpPr>
        <p:spPr/>
        <p:txBody>
          <a:bodyPr/>
          <a:lstStyle/>
          <a:p>
            <a:fld id="{CF5BC2B6-B59B-4CF1-8ED5-3AB3FDCF8CBD}" type="datetimeFigureOut">
              <a:rPr lang="zh-CN" altLang="en-US" smtClean="0"/>
              <a:t>2025/3/15</a:t>
            </a:fld>
            <a:endParaRPr lang="zh-CN" altLang="en-US"/>
          </a:p>
        </p:txBody>
      </p:sp>
      <p:sp>
        <p:nvSpPr>
          <p:cNvPr id="5" name="页脚占位符 4">
            <a:extLst>
              <a:ext uri="{FF2B5EF4-FFF2-40B4-BE49-F238E27FC236}">
                <a16:creationId xmlns:a16="http://schemas.microsoft.com/office/drawing/2014/main" id="{ADDD12C4-1144-E22F-489F-87543CEEFC6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7E42099-9B0E-C891-6A8E-0A0C2FC265C9}"/>
              </a:ext>
            </a:extLst>
          </p:cNvPr>
          <p:cNvSpPr>
            <a:spLocks noGrp="1"/>
          </p:cNvSpPr>
          <p:nvPr>
            <p:ph type="sldNum" sz="quarter" idx="12"/>
          </p:nvPr>
        </p:nvSpPr>
        <p:spPr/>
        <p:txBody>
          <a:body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517640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F77894-A6F4-D12B-FD55-59D3AE88D69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F9A3DF6-3F93-61FC-FE43-BFA0358D116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07A6B82F-D25B-B6EA-AB83-97F50CC2178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8A2B1F1-BF62-CDCC-842E-5F455B0B6F3B}"/>
              </a:ext>
            </a:extLst>
          </p:cNvPr>
          <p:cNvSpPr>
            <a:spLocks noGrp="1"/>
          </p:cNvSpPr>
          <p:nvPr>
            <p:ph type="dt" sz="half" idx="10"/>
          </p:nvPr>
        </p:nvSpPr>
        <p:spPr/>
        <p:txBody>
          <a:bodyPr/>
          <a:lstStyle/>
          <a:p>
            <a:fld id="{CF5BC2B6-B59B-4CF1-8ED5-3AB3FDCF8CBD}" type="datetimeFigureOut">
              <a:rPr lang="zh-CN" altLang="en-US" smtClean="0"/>
              <a:t>2025/3/15</a:t>
            </a:fld>
            <a:endParaRPr lang="zh-CN" altLang="en-US"/>
          </a:p>
        </p:txBody>
      </p:sp>
      <p:sp>
        <p:nvSpPr>
          <p:cNvPr id="6" name="页脚占位符 5">
            <a:extLst>
              <a:ext uri="{FF2B5EF4-FFF2-40B4-BE49-F238E27FC236}">
                <a16:creationId xmlns:a16="http://schemas.microsoft.com/office/drawing/2014/main" id="{48693F9C-BECD-9EAE-F581-F8BA359F943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278E182-4D0D-1705-36AD-40A422D54CFA}"/>
              </a:ext>
            </a:extLst>
          </p:cNvPr>
          <p:cNvSpPr>
            <a:spLocks noGrp="1"/>
          </p:cNvSpPr>
          <p:nvPr>
            <p:ph type="sldNum" sz="quarter" idx="12"/>
          </p:nvPr>
        </p:nvSpPr>
        <p:spPr/>
        <p:txBody>
          <a:body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31525028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EEF9FC-3B88-7AB7-3EC3-B243F7CB0F8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2E5CB8C-89A8-4D20-E299-AAEA527281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1E34EA5-6858-CCD6-3A65-7D0711A2D286}"/>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587870E3-DD42-D633-C579-3D33978AF7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1FD175B4-D404-6C70-9DCC-9473242727A8}"/>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DF777F0-B544-763C-760B-4F24901487F2}"/>
              </a:ext>
            </a:extLst>
          </p:cNvPr>
          <p:cNvSpPr>
            <a:spLocks noGrp="1"/>
          </p:cNvSpPr>
          <p:nvPr>
            <p:ph type="dt" sz="half" idx="10"/>
          </p:nvPr>
        </p:nvSpPr>
        <p:spPr/>
        <p:txBody>
          <a:bodyPr/>
          <a:lstStyle/>
          <a:p>
            <a:fld id="{CF5BC2B6-B59B-4CF1-8ED5-3AB3FDCF8CBD}" type="datetimeFigureOut">
              <a:rPr lang="zh-CN" altLang="en-US" smtClean="0"/>
              <a:t>2025/3/15</a:t>
            </a:fld>
            <a:endParaRPr lang="zh-CN" altLang="en-US"/>
          </a:p>
        </p:txBody>
      </p:sp>
      <p:sp>
        <p:nvSpPr>
          <p:cNvPr id="8" name="页脚占位符 7">
            <a:extLst>
              <a:ext uri="{FF2B5EF4-FFF2-40B4-BE49-F238E27FC236}">
                <a16:creationId xmlns:a16="http://schemas.microsoft.com/office/drawing/2014/main" id="{938D31D1-BB81-DF37-49B6-EF9511EF7B67}"/>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14EC10B-D9AF-4178-F0D5-6DE28AD791AA}"/>
              </a:ext>
            </a:extLst>
          </p:cNvPr>
          <p:cNvSpPr>
            <a:spLocks noGrp="1"/>
          </p:cNvSpPr>
          <p:nvPr>
            <p:ph type="sldNum" sz="quarter" idx="12"/>
          </p:nvPr>
        </p:nvSpPr>
        <p:spPr/>
        <p:txBody>
          <a:body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12146494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32E4DA-ECCC-31DD-01E5-1AF41C5A0A66}"/>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7C9107F-5DE6-B346-9098-871AEED40E66}"/>
              </a:ext>
            </a:extLst>
          </p:cNvPr>
          <p:cNvSpPr>
            <a:spLocks noGrp="1"/>
          </p:cNvSpPr>
          <p:nvPr>
            <p:ph type="dt" sz="half" idx="10"/>
          </p:nvPr>
        </p:nvSpPr>
        <p:spPr/>
        <p:txBody>
          <a:bodyPr/>
          <a:lstStyle/>
          <a:p>
            <a:fld id="{CF5BC2B6-B59B-4CF1-8ED5-3AB3FDCF8CBD}" type="datetimeFigureOut">
              <a:rPr lang="zh-CN" altLang="en-US" smtClean="0"/>
              <a:t>2025/3/15</a:t>
            </a:fld>
            <a:endParaRPr lang="zh-CN" altLang="en-US"/>
          </a:p>
        </p:txBody>
      </p:sp>
      <p:sp>
        <p:nvSpPr>
          <p:cNvPr id="4" name="页脚占位符 3">
            <a:extLst>
              <a:ext uri="{FF2B5EF4-FFF2-40B4-BE49-F238E27FC236}">
                <a16:creationId xmlns:a16="http://schemas.microsoft.com/office/drawing/2014/main" id="{9A8444B7-63D5-C3CE-2B1D-DBA5AA93DA4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BB045A1-E914-15E6-1691-2C120157F246}"/>
              </a:ext>
            </a:extLst>
          </p:cNvPr>
          <p:cNvSpPr>
            <a:spLocks noGrp="1"/>
          </p:cNvSpPr>
          <p:nvPr>
            <p:ph type="sldNum" sz="quarter" idx="12"/>
          </p:nvPr>
        </p:nvSpPr>
        <p:spPr/>
        <p:txBody>
          <a:body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1808443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9587CF6-C59D-156F-7768-63A28A8B114A}"/>
              </a:ext>
            </a:extLst>
          </p:cNvPr>
          <p:cNvSpPr>
            <a:spLocks noGrp="1"/>
          </p:cNvSpPr>
          <p:nvPr>
            <p:ph type="dt" sz="half" idx="10"/>
          </p:nvPr>
        </p:nvSpPr>
        <p:spPr/>
        <p:txBody>
          <a:bodyPr/>
          <a:lstStyle/>
          <a:p>
            <a:fld id="{CF5BC2B6-B59B-4CF1-8ED5-3AB3FDCF8CBD}" type="datetimeFigureOut">
              <a:rPr lang="zh-CN" altLang="en-US" smtClean="0"/>
              <a:t>2025/3/15</a:t>
            </a:fld>
            <a:endParaRPr lang="zh-CN" altLang="en-US"/>
          </a:p>
        </p:txBody>
      </p:sp>
      <p:sp>
        <p:nvSpPr>
          <p:cNvPr id="3" name="页脚占位符 2">
            <a:extLst>
              <a:ext uri="{FF2B5EF4-FFF2-40B4-BE49-F238E27FC236}">
                <a16:creationId xmlns:a16="http://schemas.microsoft.com/office/drawing/2014/main" id="{35B424A3-08A3-B3D2-C55D-693CA34D698F}"/>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8B142E0-DB48-C7AD-4508-5F9D6C1BABBD}"/>
              </a:ext>
            </a:extLst>
          </p:cNvPr>
          <p:cNvSpPr>
            <a:spLocks noGrp="1"/>
          </p:cNvSpPr>
          <p:nvPr>
            <p:ph type="sldNum" sz="quarter" idx="12"/>
          </p:nvPr>
        </p:nvSpPr>
        <p:spPr/>
        <p:txBody>
          <a:body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321342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0A8CDC-E105-3459-A26B-4B4AD301AE1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CDEAB94-8A9C-6370-449E-D82D7BEA25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61B026B-6F28-2700-98B2-281BC683FD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82D98FC-D837-F07D-1DA4-E0A3935BCC05}"/>
              </a:ext>
            </a:extLst>
          </p:cNvPr>
          <p:cNvSpPr>
            <a:spLocks noGrp="1"/>
          </p:cNvSpPr>
          <p:nvPr>
            <p:ph type="dt" sz="half" idx="10"/>
          </p:nvPr>
        </p:nvSpPr>
        <p:spPr/>
        <p:txBody>
          <a:bodyPr/>
          <a:lstStyle/>
          <a:p>
            <a:fld id="{CF5BC2B6-B59B-4CF1-8ED5-3AB3FDCF8CBD}" type="datetimeFigureOut">
              <a:rPr lang="zh-CN" altLang="en-US" smtClean="0"/>
              <a:t>2025/3/15</a:t>
            </a:fld>
            <a:endParaRPr lang="zh-CN" altLang="en-US"/>
          </a:p>
        </p:txBody>
      </p:sp>
      <p:sp>
        <p:nvSpPr>
          <p:cNvPr id="6" name="页脚占位符 5">
            <a:extLst>
              <a:ext uri="{FF2B5EF4-FFF2-40B4-BE49-F238E27FC236}">
                <a16:creationId xmlns:a16="http://schemas.microsoft.com/office/drawing/2014/main" id="{502B6B28-51DD-AED6-F029-0DED62F6C00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DF8B5C6-2BCF-B4BD-55C2-655C0F2E2D2B}"/>
              </a:ext>
            </a:extLst>
          </p:cNvPr>
          <p:cNvSpPr>
            <a:spLocks noGrp="1"/>
          </p:cNvSpPr>
          <p:nvPr>
            <p:ph type="sldNum" sz="quarter" idx="12"/>
          </p:nvPr>
        </p:nvSpPr>
        <p:spPr/>
        <p:txBody>
          <a:body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37304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A6E9CE-266B-64C3-A820-0FAA53998CC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65631411-DF1D-FC83-8361-0BB9580A78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A1B7762-4E00-8534-C14A-81564A67EF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A1A1490-1B5E-AF2B-6776-2ECE4D13E52F}"/>
              </a:ext>
            </a:extLst>
          </p:cNvPr>
          <p:cNvSpPr>
            <a:spLocks noGrp="1"/>
          </p:cNvSpPr>
          <p:nvPr>
            <p:ph type="dt" sz="half" idx="10"/>
          </p:nvPr>
        </p:nvSpPr>
        <p:spPr/>
        <p:txBody>
          <a:bodyPr/>
          <a:lstStyle/>
          <a:p>
            <a:fld id="{CF5BC2B6-B59B-4CF1-8ED5-3AB3FDCF8CBD}" type="datetimeFigureOut">
              <a:rPr lang="zh-CN" altLang="en-US" smtClean="0"/>
              <a:t>2025/3/15</a:t>
            </a:fld>
            <a:endParaRPr lang="zh-CN" altLang="en-US"/>
          </a:p>
        </p:txBody>
      </p:sp>
      <p:sp>
        <p:nvSpPr>
          <p:cNvPr id="6" name="页脚占位符 5">
            <a:extLst>
              <a:ext uri="{FF2B5EF4-FFF2-40B4-BE49-F238E27FC236}">
                <a16:creationId xmlns:a16="http://schemas.microsoft.com/office/drawing/2014/main" id="{DB6E6AF5-AF0E-8014-83BB-1AE93C9D4D2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B4C00E1-7562-0BB4-A359-CFB8817CCFBD}"/>
              </a:ext>
            </a:extLst>
          </p:cNvPr>
          <p:cNvSpPr>
            <a:spLocks noGrp="1"/>
          </p:cNvSpPr>
          <p:nvPr>
            <p:ph type="sldNum" sz="quarter" idx="12"/>
          </p:nvPr>
        </p:nvSpPr>
        <p:spPr/>
        <p:txBody>
          <a:body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3395114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220E0A1-F692-D601-62B8-DA319BAE0E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94D5FEA-67A5-EBF3-FB3B-C4DC8458DA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5496FC6-F52E-B863-CAD1-90A61FFCC6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5BC2B6-B59B-4CF1-8ED5-3AB3FDCF8CBD}" type="datetimeFigureOut">
              <a:rPr lang="zh-CN" altLang="en-US" smtClean="0"/>
              <a:t>2025/3/15</a:t>
            </a:fld>
            <a:endParaRPr lang="zh-CN" altLang="en-US"/>
          </a:p>
        </p:txBody>
      </p:sp>
      <p:sp>
        <p:nvSpPr>
          <p:cNvPr id="5" name="页脚占位符 4">
            <a:extLst>
              <a:ext uri="{FF2B5EF4-FFF2-40B4-BE49-F238E27FC236}">
                <a16:creationId xmlns:a16="http://schemas.microsoft.com/office/drawing/2014/main" id="{4347E730-D126-276D-E71B-222D3E22C0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B133F23-528C-9107-CD3B-541EFDA7BD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AD0383-E6BC-43FA-92A3-6FFAA4867E97}" type="slidenum">
              <a:rPr lang="zh-CN" altLang="en-US" smtClean="0"/>
              <a:t>‹#›</a:t>
            </a:fld>
            <a:endParaRPr lang="zh-CN" altLang="en-US"/>
          </a:p>
        </p:txBody>
      </p:sp>
    </p:spTree>
    <p:extLst>
      <p:ext uri="{BB962C8B-B14F-4D97-AF65-F5344CB8AC3E}">
        <p14:creationId xmlns:p14="http://schemas.microsoft.com/office/powerpoint/2010/main" val="30651754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6F1C08B8-A0E5-42C2-1941-329762865B43}"/>
              </a:ext>
            </a:extLst>
          </p:cNvPr>
          <p:cNvPicPr>
            <a:picLocks noChangeAspect="1"/>
          </p:cNvPicPr>
          <p:nvPr/>
        </p:nvPicPr>
        <p:blipFill>
          <a:blip r:embed="rId2">
            <a:extLst>
              <a:ext uri="{28A0092B-C50C-407E-A947-70E740481C1C}">
                <a14:useLocalDpi xmlns:a14="http://schemas.microsoft.com/office/drawing/2010/main" val="0"/>
              </a:ext>
            </a:extLst>
          </a:blip>
          <a:srcRect l="2963" r="16760"/>
          <a:stretch/>
        </p:blipFill>
        <p:spPr>
          <a:xfrm>
            <a:off x="0" y="0"/>
            <a:ext cx="12192000" cy="6858000"/>
          </a:xfrm>
          <a:prstGeom prst="rect">
            <a:avLst/>
          </a:prstGeom>
        </p:spPr>
      </p:pic>
      <p:sp>
        <p:nvSpPr>
          <p:cNvPr id="2" name="标题 1">
            <a:extLst>
              <a:ext uri="{FF2B5EF4-FFF2-40B4-BE49-F238E27FC236}">
                <a16:creationId xmlns:a16="http://schemas.microsoft.com/office/drawing/2014/main" id="{AB351791-037B-E4CA-6E06-CA3590373F2B}"/>
              </a:ext>
            </a:extLst>
          </p:cNvPr>
          <p:cNvSpPr>
            <a:spLocks noGrp="1"/>
          </p:cNvSpPr>
          <p:nvPr>
            <p:ph type="ctrTitle"/>
          </p:nvPr>
        </p:nvSpPr>
        <p:spPr>
          <a:xfrm>
            <a:off x="1524000" y="1041400"/>
            <a:ext cx="9144000" cy="2387600"/>
          </a:xfrm>
        </p:spPr>
        <p:txBody>
          <a:bodyPr>
            <a:normAutofit/>
          </a:bodyPr>
          <a:lstStyle/>
          <a:p>
            <a:r>
              <a:rPr lang="en-US" altLang="zh-CN" sz="9600" dirty="0">
                <a:solidFill>
                  <a:srgbClr val="FCEF8C"/>
                </a:solidFill>
                <a:latin typeface="long cang" panose="00000500000000000000" pitchFamily="2" charset="0"/>
                <a:ea typeface="long cang" panose="00000500000000000000" pitchFamily="2" charset="0"/>
              </a:rPr>
              <a:t>《</a:t>
            </a:r>
            <a:r>
              <a:rPr lang="zh-CN" altLang="en-US" sz="9600" dirty="0">
                <a:solidFill>
                  <a:srgbClr val="FCEF8C"/>
                </a:solidFill>
                <a:latin typeface="long cang" panose="00000500000000000000" pitchFamily="2" charset="0"/>
                <a:ea typeface="long cang" panose="00000500000000000000" pitchFamily="2" charset="0"/>
              </a:rPr>
              <a:t>朝闻道</a:t>
            </a:r>
            <a:r>
              <a:rPr lang="en-US" altLang="zh-CN" sz="9600" dirty="0">
                <a:solidFill>
                  <a:srgbClr val="FCEF8C"/>
                </a:solidFill>
                <a:latin typeface="long cang" panose="00000500000000000000" pitchFamily="2" charset="0"/>
                <a:ea typeface="long cang" panose="00000500000000000000" pitchFamily="2" charset="0"/>
              </a:rPr>
              <a:t>》</a:t>
            </a:r>
            <a:endParaRPr lang="zh-CN" altLang="en-US" sz="9600" dirty="0">
              <a:solidFill>
                <a:srgbClr val="FCEF8C"/>
              </a:solidFill>
              <a:latin typeface="long cang" panose="00000500000000000000" pitchFamily="2" charset="0"/>
              <a:ea typeface="long cang" panose="00000500000000000000" pitchFamily="2" charset="0"/>
            </a:endParaRPr>
          </a:p>
        </p:txBody>
      </p:sp>
      <p:sp>
        <p:nvSpPr>
          <p:cNvPr id="3" name="副标题 2">
            <a:extLst>
              <a:ext uri="{FF2B5EF4-FFF2-40B4-BE49-F238E27FC236}">
                <a16:creationId xmlns:a16="http://schemas.microsoft.com/office/drawing/2014/main" id="{0EDFF909-3C4C-EB7E-FC6C-F07107F8FB2E}"/>
              </a:ext>
            </a:extLst>
          </p:cNvPr>
          <p:cNvSpPr>
            <a:spLocks noGrp="1"/>
          </p:cNvSpPr>
          <p:nvPr>
            <p:ph type="subTitle" idx="1"/>
          </p:nvPr>
        </p:nvSpPr>
        <p:spPr/>
        <p:txBody>
          <a:bodyPr/>
          <a:lstStyle/>
          <a:p>
            <a:r>
              <a:rPr lang="en-US" altLang="zh-CN" dirty="0">
                <a:solidFill>
                  <a:srgbClr val="FCEF8C"/>
                </a:solidFill>
                <a:latin typeface="long cang" panose="00000500000000000000" pitchFamily="2" charset="0"/>
                <a:ea typeface="long cang" panose="00000500000000000000" pitchFamily="2" charset="0"/>
              </a:rPr>
              <a:t>——</a:t>
            </a:r>
            <a:r>
              <a:rPr lang="zh-CN" altLang="en-US" dirty="0">
                <a:solidFill>
                  <a:srgbClr val="FCEF8C"/>
                </a:solidFill>
                <a:latin typeface="long cang" panose="00000500000000000000" pitchFamily="2" charset="0"/>
                <a:ea typeface="long cang" panose="00000500000000000000" pitchFamily="2" charset="0"/>
              </a:rPr>
              <a:t>刘慈欣科幻短篇小说</a:t>
            </a:r>
          </a:p>
        </p:txBody>
      </p:sp>
    </p:spTree>
    <p:extLst>
      <p:ext uri="{BB962C8B-B14F-4D97-AF65-F5344CB8AC3E}">
        <p14:creationId xmlns:p14="http://schemas.microsoft.com/office/powerpoint/2010/main" val="12379309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EDD5113A-9606-9299-DEEA-B2C652D6F524}"/>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E0B6AC96-D7BF-754C-0826-16DC41DBF53E}"/>
              </a:ext>
            </a:extLst>
          </p:cNvPr>
          <p:cNvSpPr/>
          <p:nvPr/>
        </p:nvSpPr>
        <p:spPr>
          <a:xfrm>
            <a:off x="257175" y="1613667"/>
            <a:ext cx="11868150" cy="2853558"/>
          </a:xfrm>
          <a:prstGeom prst="rect">
            <a:avLst/>
          </a:prstGeom>
          <a:solidFill>
            <a:schemeClr val="bg1">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F24AB365-5EC8-62D8-40C4-11F772A66D7D}"/>
              </a:ext>
            </a:extLst>
          </p:cNvPr>
          <p:cNvSpPr>
            <a:spLocks noGrp="1"/>
          </p:cNvSpPr>
          <p:nvPr>
            <p:ph type="title"/>
          </p:nvPr>
        </p:nvSpPr>
        <p:spPr>
          <a:xfrm>
            <a:off x="981075" y="482599"/>
            <a:ext cx="10515600" cy="1325563"/>
          </a:xfrm>
        </p:spPr>
        <p:txBody>
          <a:bodyPr>
            <a:normAutofit/>
          </a:bodyPr>
          <a:lstStyle/>
          <a:p>
            <a:r>
              <a:rPr lang="en-US" altLang="zh-CN" b="1" dirty="0">
                <a:solidFill>
                  <a:schemeClr val="accent3">
                    <a:lumMod val="60000"/>
                    <a:lumOff val="40000"/>
                  </a:schemeClr>
                </a:solidFill>
              </a:rPr>
              <a:t>Ⅰ</a:t>
            </a:r>
            <a:r>
              <a:rPr lang="zh-CN" altLang="en-US" b="1" dirty="0">
                <a:solidFill>
                  <a:schemeClr val="accent3">
                    <a:lumMod val="60000"/>
                    <a:lumOff val="40000"/>
                  </a:schemeClr>
                </a:solidFill>
              </a:rPr>
              <a:t>人物形象</a:t>
            </a:r>
          </a:p>
        </p:txBody>
      </p:sp>
      <p:sp>
        <p:nvSpPr>
          <p:cNvPr id="7" name="内容占位符 6">
            <a:extLst>
              <a:ext uri="{FF2B5EF4-FFF2-40B4-BE49-F238E27FC236}">
                <a16:creationId xmlns:a16="http://schemas.microsoft.com/office/drawing/2014/main" id="{9AB5DD8F-D713-5261-D677-6540A9DC9D49}"/>
              </a:ext>
            </a:extLst>
          </p:cNvPr>
          <p:cNvSpPr>
            <a:spLocks noGrp="1"/>
          </p:cNvSpPr>
          <p:nvPr>
            <p:ph idx="1"/>
          </p:nvPr>
        </p:nvSpPr>
        <p:spPr>
          <a:xfrm>
            <a:off x="257175" y="1808162"/>
            <a:ext cx="11801475" cy="4351338"/>
          </a:xfrm>
        </p:spPr>
        <p:txBody>
          <a:bodyPr wrap="square">
            <a:normAutofit/>
          </a:bodyPr>
          <a:lstStyle/>
          <a:p>
            <a:pPr marL="0" indent="0">
              <a:buNone/>
            </a:pPr>
            <a:r>
              <a:rPr lang="zh-CN" altLang="en-US" b="1" dirty="0">
                <a:ln w="0"/>
                <a:solidFill>
                  <a:schemeClr val="tx2">
                    <a:lumMod val="75000"/>
                  </a:schemeClr>
                </a:solidFill>
                <a:effectLst>
                  <a:outerShdw blurRad="38100" dist="19050" dir="2700000" algn="tl" rotWithShape="0">
                    <a:schemeClr val="dk1">
                      <a:alpha val="40000"/>
                    </a:schemeClr>
                  </a:outerShdw>
                </a:effectLst>
              </a:rPr>
              <a:t>文中的人物主要分为三类：</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  1.</a:t>
            </a:r>
            <a:r>
              <a:rPr lang="zh-CN" altLang="en-US" b="1" dirty="0">
                <a:ln w="0"/>
                <a:solidFill>
                  <a:schemeClr val="tx2">
                    <a:lumMod val="75000"/>
                  </a:schemeClr>
                </a:solidFill>
                <a:effectLst>
                  <a:outerShdw blurRad="38100" dist="19050" dir="2700000" algn="tl" rotWithShape="0">
                    <a:schemeClr val="dk1">
                      <a:alpha val="40000"/>
                    </a:schemeClr>
                  </a:outerShdw>
                </a:effectLst>
              </a:rPr>
              <a:t>科学家</a:t>
            </a:r>
            <a:r>
              <a:rPr lang="en-US" altLang="zh-CN" b="1" dirty="0">
                <a:ln w="0"/>
                <a:solidFill>
                  <a:schemeClr val="tx2">
                    <a:lumMod val="75000"/>
                  </a:schemeClr>
                </a:solidFill>
                <a:effectLst>
                  <a:outerShdw blurRad="38100" dist="19050" dir="2700000" algn="tl" rotWithShape="0">
                    <a:schemeClr val="dk1">
                      <a:alpha val="40000"/>
                    </a:schemeClr>
                  </a:outerShdw>
                </a:effectLst>
              </a:rPr>
              <a:t>(</a:t>
            </a:r>
            <a:r>
              <a:rPr lang="zh-CN" altLang="en-US" b="1" dirty="0">
                <a:ln w="0"/>
                <a:solidFill>
                  <a:schemeClr val="tx2">
                    <a:lumMod val="75000"/>
                  </a:schemeClr>
                </a:solidFill>
                <a:effectLst>
                  <a:outerShdw blurRad="38100" dist="19050" dir="2700000" algn="tl" rotWithShape="0">
                    <a:schemeClr val="dk1">
                      <a:alpha val="40000"/>
                    </a:schemeClr>
                  </a:outerShdw>
                </a:effectLst>
              </a:rPr>
              <a:t>丁仪、文文</a:t>
            </a:r>
            <a:r>
              <a:rPr lang="en-US" altLang="zh-CN" b="1" dirty="0">
                <a:ln w="0"/>
                <a:solidFill>
                  <a:schemeClr val="tx2">
                    <a:lumMod val="75000"/>
                  </a:schemeClr>
                </a:solidFill>
                <a:effectLst>
                  <a:outerShdw blurRad="38100" dist="19050" dir="2700000" algn="tl" rotWithShape="0">
                    <a:schemeClr val="dk1">
                      <a:alpha val="40000"/>
                    </a:schemeClr>
                  </a:outerShdw>
                </a:effectLst>
              </a:rPr>
              <a:t>)</a:t>
            </a:r>
            <a:r>
              <a:rPr lang="zh-CN" altLang="en-US" b="1" dirty="0">
                <a:ln w="0"/>
                <a:solidFill>
                  <a:schemeClr val="tx2">
                    <a:lumMod val="75000"/>
                  </a:schemeClr>
                </a:solidFill>
                <a:effectLst>
                  <a:outerShdw blurRad="38100" dist="19050" dir="2700000" algn="tl" rotWithShape="0">
                    <a:schemeClr val="dk1">
                      <a:alpha val="40000"/>
                    </a:schemeClr>
                  </a:outerShdw>
                </a:effectLst>
              </a:rPr>
              <a:t>：认为获得宇宙大统一模型（知识）是人生的意义。</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  2.</a:t>
            </a:r>
            <a:r>
              <a:rPr lang="zh-CN" altLang="en-US" b="1" dirty="0">
                <a:ln w="0"/>
                <a:solidFill>
                  <a:schemeClr val="tx2">
                    <a:lumMod val="75000"/>
                  </a:schemeClr>
                </a:solidFill>
                <a:effectLst>
                  <a:outerShdw blurRad="38100" dist="19050" dir="2700000" algn="tl" rotWithShape="0">
                    <a:schemeClr val="dk1">
                      <a:alpha val="40000"/>
                    </a:schemeClr>
                  </a:outerShdw>
                </a:effectLst>
              </a:rPr>
              <a:t>其他人</a:t>
            </a:r>
            <a:r>
              <a:rPr lang="en-US" altLang="zh-CN" b="1" dirty="0">
                <a:ln w="0"/>
                <a:solidFill>
                  <a:schemeClr val="tx2">
                    <a:lumMod val="75000"/>
                  </a:schemeClr>
                </a:solidFill>
                <a:effectLst>
                  <a:outerShdw blurRad="38100" dist="19050" dir="2700000" algn="tl" rotWithShape="0">
                    <a:schemeClr val="dk1">
                      <a:alpha val="40000"/>
                    </a:schemeClr>
                  </a:outerShdw>
                </a:effectLst>
              </a:rPr>
              <a:t>(</a:t>
            </a:r>
            <a:r>
              <a:rPr lang="zh-CN" altLang="en-US" b="1" dirty="0">
                <a:ln w="0"/>
                <a:solidFill>
                  <a:schemeClr val="tx2">
                    <a:lumMod val="75000"/>
                  </a:schemeClr>
                </a:solidFill>
                <a:effectLst>
                  <a:outerShdw blurRad="38100" dist="19050" dir="2700000" algn="tl" rotWithShape="0">
                    <a:schemeClr val="dk1">
                      <a:alpha val="40000"/>
                    </a:schemeClr>
                  </a:outerShdw>
                </a:effectLst>
              </a:rPr>
              <a:t>各国领导人、方琳</a:t>
            </a:r>
            <a:r>
              <a:rPr lang="en-US" altLang="zh-CN" b="1" dirty="0">
                <a:ln w="0"/>
                <a:solidFill>
                  <a:schemeClr val="tx2">
                    <a:lumMod val="75000"/>
                  </a:schemeClr>
                </a:solidFill>
                <a:effectLst>
                  <a:outerShdw blurRad="38100" dist="19050" dir="2700000" algn="tl" rotWithShape="0">
                    <a:schemeClr val="dk1">
                      <a:alpha val="40000"/>
                    </a:schemeClr>
                  </a:outerShdw>
                </a:effectLst>
              </a:rPr>
              <a:t>)</a:t>
            </a:r>
            <a:r>
              <a:rPr lang="zh-CN" altLang="en-US" b="1" dirty="0">
                <a:ln w="0"/>
                <a:solidFill>
                  <a:schemeClr val="tx2">
                    <a:lumMod val="75000"/>
                  </a:schemeClr>
                </a:solidFill>
                <a:effectLst>
                  <a:outerShdw blurRad="38100" dist="19050" dir="2700000" algn="tl" rotWithShape="0">
                    <a:schemeClr val="dk1">
                      <a:alpha val="40000"/>
                    </a:schemeClr>
                  </a:outerShdw>
                </a:effectLst>
              </a:rPr>
              <a:t>：认为生存是人生的意义。</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	(《</a:t>
            </a:r>
            <a:r>
              <a:rPr lang="zh-CN" altLang="en-US" b="1" dirty="0">
                <a:ln w="0"/>
                <a:solidFill>
                  <a:schemeClr val="tx2">
                    <a:lumMod val="75000"/>
                  </a:schemeClr>
                </a:solidFill>
                <a:effectLst>
                  <a:outerShdw blurRad="38100" dist="19050" dir="2700000" algn="tl" rotWithShape="0">
                    <a:schemeClr val="dk1">
                      <a:alpha val="40000"/>
                    </a:schemeClr>
                  </a:outerShdw>
                </a:effectLst>
              </a:rPr>
              <a:t>三体</a:t>
            </a:r>
            <a:r>
              <a:rPr lang="en-US" altLang="zh-CN" b="1" dirty="0">
                <a:ln w="0"/>
                <a:solidFill>
                  <a:schemeClr val="tx2">
                    <a:lumMod val="75000"/>
                  </a:schemeClr>
                </a:solidFill>
                <a:effectLst>
                  <a:outerShdw blurRad="38100" dist="19050" dir="2700000" algn="tl" rotWithShape="0">
                    <a:schemeClr val="dk1">
                      <a:alpha val="40000"/>
                    </a:schemeClr>
                  </a:outerShdw>
                </a:effectLst>
              </a:rPr>
              <a:t>》</a:t>
            </a:r>
            <a:r>
              <a:rPr lang="zh-CN" altLang="en-US" b="1" dirty="0">
                <a:ln w="0"/>
                <a:solidFill>
                  <a:schemeClr val="tx2">
                    <a:lumMod val="75000"/>
                  </a:schemeClr>
                </a:solidFill>
                <a:effectLst>
                  <a:outerShdw blurRad="38100" dist="19050" dir="2700000" algn="tl" rotWithShape="0">
                    <a:schemeClr val="dk1">
                      <a:alpha val="40000"/>
                    </a:schemeClr>
                  </a:outerShdw>
                </a:effectLst>
              </a:rPr>
              <a:t>：生存是文明的第一需要</a:t>
            </a:r>
            <a:r>
              <a:rPr lang="en-US" altLang="zh-CN" b="1" dirty="0">
                <a:ln w="0"/>
                <a:solidFill>
                  <a:schemeClr val="tx2">
                    <a:lumMod val="75000"/>
                  </a:schemeClr>
                </a:solidFill>
                <a:effectLst>
                  <a:outerShdw blurRad="38100" dist="19050" dir="2700000" algn="tl" rotWithShape="0">
                    <a:schemeClr val="dk1">
                      <a:alpha val="40000"/>
                    </a:schemeClr>
                  </a:outerShdw>
                </a:effectLst>
              </a:rPr>
              <a:t>)</a:t>
            </a:r>
          </a:p>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  3.</a:t>
            </a:r>
            <a:r>
              <a:rPr lang="zh-CN" altLang="en-US" b="1" dirty="0">
                <a:ln w="0"/>
                <a:solidFill>
                  <a:schemeClr val="tx2">
                    <a:lumMod val="75000"/>
                  </a:schemeClr>
                </a:solidFill>
                <a:effectLst>
                  <a:outerShdw blurRad="38100" dist="19050" dir="2700000" algn="tl" rotWithShape="0">
                    <a:schemeClr val="dk1">
                      <a:alpha val="40000"/>
                    </a:schemeClr>
                  </a:outerShdw>
                </a:effectLst>
              </a:rPr>
              <a:t>排险者：拥有一切知识的全知者，却依旧无法给出人生意义的答案。</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p:txBody>
      </p:sp>
      <p:sp>
        <p:nvSpPr>
          <p:cNvPr id="3" name="文本框 2">
            <a:extLst>
              <a:ext uri="{FF2B5EF4-FFF2-40B4-BE49-F238E27FC236}">
                <a16:creationId xmlns:a16="http://schemas.microsoft.com/office/drawing/2014/main" id="{E199C5D5-1D2E-4F78-F526-7DE43C000557}"/>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zh-CN" altLang="en-US" sz="4400" b="1" dirty="0">
                <a:solidFill>
                  <a:schemeClr val="accent3">
                    <a:lumMod val="60000"/>
                    <a:lumOff val="40000"/>
                  </a:schemeClr>
                </a:solidFill>
                <a:latin typeface="+mj-lt"/>
                <a:ea typeface="+mj-ea"/>
                <a:cs typeface="+mj-cs"/>
              </a:rPr>
              <a:t>破：</a:t>
            </a:r>
          </a:p>
        </p:txBody>
      </p:sp>
    </p:spTree>
    <p:extLst>
      <p:ext uri="{BB962C8B-B14F-4D97-AF65-F5344CB8AC3E}">
        <p14:creationId xmlns:p14="http://schemas.microsoft.com/office/powerpoint/2010/main" val="250255983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500"/>
                                        <p:tgtEl>
                                          <p:spTgt spid="7">
                                            <p:txEl>
                                              <p:pRg st="0" end="0"/>
                                            </p:txEl>
                                          </p:spTgt>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7">
                                            <p:txEl>
                                              <p:pRg st="1" end="1"/>
                                            </p:txEl>
                                          </p:spTgt>
                                        </p:tgtEl>
                                        <p:attrNameLst>
                                          <p:attrName>style.visibility</p:attrName>
                                        </p:attrNameLst>
                                      </p:cBhvr>
                                      <p:to>
                                        <p:strVal val="visible"/>
                                      </p:to>
                                    </p:set>
                                    <p:animEffect transition="in" filter="fade">
                                      <p:cBhvr>
                                        <p:cTn id="18" dur="500"/>
                                        <p:tgtEl>
                                          <p:spTgt spid="7">
                                            <p:txEl>
                                              <p:pRg st="1" end="1"/>
                                            </p:txEl>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7">
                                            <p:txEl>
                                              <p:pRg st="2" end="2"/>
                                            </p:txEl>
                                          </p:spTgt>
                                        </p:tgtEl>
                                        <p:attrNameLst>
                                          <p:attrName>style.visibility</p:attrName>
                                        </p:attrNameLst>
                                      </p:cBhvr>
                                      <p:to>
                                        <p:strVal val="visible"/>
                                      </p:to>
                                    </p:set>
                                    <p:animEffect transition="in" filter="fade">
                                      <p:cBhvr>
                                        <p:cTn id="22" dur="500"/>
                                        <p:tgtEl>
                                          <p:spTgt spid="7">
                                            <p:txEl>
                                              <p:pRg st="2" end="2"/>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Effect transition="in" filter="fade">
                                      <p:cBhvr>
                                        <p:cTn id="25" dur="500"/>
                                        <p:tgtEl>
                                          <p:spTgt spid="7">
                                            <p:txEl>
                                              <p:pRg st="3" end="3"/>
                                            </p:txEl>
                                          </p:spTgt>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7">
                                            <p:txEl>
                                              <p:pRg st="4" end="4"/>
                                            </p:txEl>
                                          </p:spTgt>
                                        </p:tgtEl>
                                        <p:attrNameLst>
                                          <p:attrName>style.visibility</p:attrName>
                                        </p:attrNameLst>
                                      </p:cBhvr>
                                      <p:to>
                                        <p:strVal val="visible"/>
                                      </p:to>
                                    </p:set>
                                    <p:animEffect transition="in" filter="fade">
                                      <p:cBhvr>
                                        <p:cTn id="29"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7"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FD3BBCB3-C44E-264E-45A0-9B6BB65E1175}"/>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6A4DD1A3-6A13-61A8-A93F-3B99C9855AAB}"/>
              </a:ext>
            </a:extLst>
          </p:cNvPr>
          <p:cNvSpPr/>
          <p:nvPr/>
        </p:nvSpPr>
        <p:spPr>
          <a:xfrm>
            <a:off x="257175" y="1491483"/>
            <a:ext cx="11801474" cy="5242691"/>
          </a:xfrm>
          <a:prstGeom prst="rect">
            <a:avLst/>
          </a:prstGeom>
          <a:solidFill>
            <a:schemeClr val="bg1">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FA9C062A-B965-A753-9F80-356E6BDA243A}"/>
              </a:ext>
            </a:extLst>
          </p:cNvPr>
          <p:cNvSpPr>
            <a:spLocks noGrp="1"/>
          </p:cNvSpPr>
          <p:nvPr>
            <p:ph type="title"/>
          </p:nvPr>
        </p:nvSpPr>
        <p:spPr>
          <a:xfrm>
            <a:off x="981075" y="482599"/>
            <a:ext cx="10515600" cy="1325563"/>
          </a:xfrm>
        </p:spPr>
        <p:txBody>
          <a:bodyPr>
            <a:normAutofit/>
          </a:bodyPr>
          <a:lstStyle/>
          <a:p>
            <a:r>
              <a:rPr lang="en-US" altLang="zh-CN" b="1" dirty="0">
                <a:solidFill>
                  <a:schemeClr val="accent3">
                    <a:lumMod val="60000"/>
                    <a:lumOff val="40000"/>
                  </a:schemeClr>
                </a:solidFill>
              </a:rPr>
              <a:t>Ⅱ</a:t>
            </a:r>
            <a:r>
              <a:rPr lang="zh-CN" altLang="en-US" b="1" dirty="0">
                <a:solidFill>
                  <a:schemeClr val="accent3">
                    <a:lumMod val="60000"/>
                    <a:lumOff val="40000"/>
                  </a:schemeClr>
                </a:solidFill>
              </a:rPr>
              <a:t>存在危机</a:t>
            </a:r>
          </a:p>
        </p:txBody>
      </p:sp>
      <p:sp>
        <p:nvSpPr>
          <p:cNvPr id="7" name="内容占位符 6">
            <a:extLst>
              <a:ext uri="{FF2B5EF4-FFF2-40B4-BE49-F238E27FC236}">
                <a16:creationId xmlns:a16="http://schemas.microsoft.com/office/drawing/2014/main" id="{D438352E-3973-2155-7100-03273AFAF7EB}"/>
              </a:ext>
            </a:extLst>
          </p:cNvPr>
          <p:cNvSpPr>
            <a:spLocks noGrp="1"/>
          </p:cNvSpPr>
          <p:nvPr>
            <p:ph idx="1"/>
          </p:nvPr>
        </p:nvSpPr>
        <p:spPr>
          <a:xfrm>
            <a:off x="257175" y="1496246"/>
            <a:ext cx="11801475" cy="4351338"/>
          </a:xfrm>
        </p:spPr>
        <p:txBody>
          <a:bodyPr wrap="square">
            <a:noAutofit/>
          </a:bodyPr>
          <a:lstStyle/>
          <a:p>
            <a:pPr marL="0" indent="0">
              <a:lnSpc>
                <a:spcPct val="100000"/>
              </a:lnSpc>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虚无主义观点：世界，特别是人类生存没有意义、目标、可以理解的真相和本质价值，因此，虚无主义认为世界的一切存在都是荒诞的。</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lnSpc>
                <a:spcPct val="100000"/>
              </a:lnSpc>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无法证伪：假如我们反驳说“真理并不存在”本身就不是真的，那么在反驳 “真理不存在”这一命题之前，我们就应先假设“排中律是真理”但这也是一种强词夺理的循环论证。虚无主义既然反对真理的存在性，当然也同样反对“排中律是真理”这一假设。</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lnSpc>
                <a:spcPct val="100000"/>
              </a:lnSpc>
              <a:buNone/>
            </a:pPr>
            <a:r>
              <a:rPr lang="en-US" altLang="zh-CN" b="1" dirty="0">
                <a:ln w="0"/>
                <a:solidFill>
                  <a:schemeClr val="tx2">
                    <a:lumMod val="75000"/>
                  </a:schemeClr>
                </a:solidFill>
                <a:effectLst>
                  <a:outerShdw blurRad="38100" dist="19050" dir="2700000" algn="tl" rotWithShape="0">
                    <a:schemeClr val="dk1">
                      <a:alpha val="40000"/>
                    </a:schemeClr>
                  </a:outerShdw>
                </a:effectLst>
              </a:rPr>
              <a:t>  </a:t>
            </a:r>
            <a:r>
              <a:rPr lang="zh-CN" altLang="en-US" b="1" dirty="0">
                <a:ln w="0"/>
                <a:solidFill>
                  <a:schemeClr val="tx2">
                    <a:lumMod val="75000"/>
                  </a:schemeClr>
                </a:solidFill>
                <a:effectLst>
                  <a:outerShdw blurRad="38100" dist="19050" dir="2700000" algn="tl" rotWithShape="0">
                    <a:schemeClr val="dk1">
                      <a:alpha val="40000"/>
                    </a:schemeClr>
                  </a:outerShdw>
                </a:effectLst>
              </a:rPr>
              <a:t>如果一个人陷入“一切无意义”的漩涡中，此时他就陷入了存在危机，这极易导致其产生焦虑、抑郁等情绪，使其心理健康甚至社会适应能力下降。</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lnSpc>
                <a:spcPct val="100000"/>
              </a:lnSpc>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存在主义观点：正是因为世界本身是荒谬的，事物运行无内在逻辑，所以我们也远比我们想象的要自由。现实中我们以为自己没有选择的自由，却坚定地相信欠缺说服力的“真理”。（萨特：自欺）</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p:txBody>
      </p:sp>
      <p:sp>
        <p:nvSpPr>
          <p:cNvPr id="3" name="文本框 2">
            <a:extLst>
              <a:ext uri="{FF2B5EF4-FFF2-40B4-BE49-F238E27FC236}">
                <a16:creationId xmlns:a16="http://schemas.microsoft.com/office/drawing/2014/main" id="{DD96910B-CDA9-46E6-47E4-DAE38B0794FF}"/>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zh-CN" altLang="en-US" sz="4400" b="1" dirty="0">
                <a:solidFill>
                  <a:schemeClr val="accent3">
                    <a:lumMod val="60000"/>
                    <a:lumOff val="40000"/>
                  </a:schemeClr>
                </a:solidFill>
                <a:latin typeface="+mj-lt"/>
                <a:ea typeface="+mj-ea"/>
                <a:cs typeface="+mj-cs"/>
              </a:rPr>
              <a:t>破：</a:t>
            </a:r>
          </a:p>
        </p:txBody>
      </p:sp>
    </p:spTree>
    <p:extLst>
      <p:ext uri="{BB962C8B-B14F-4D97-AF65-F5344CB8AC3E}">
        <p14:creationId xmlns:p14="http://schemas.microsoft.com/office/powerpoint/2010/main" val="152790263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500"/>
                                        <p:tgtEl>
                                          <p:spTgt spid="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500"/>
                                        <p:tgtEl>
                                          <p:spTgt spid="7">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xEl>
                                              <p:pRg st="2" end="2"/>
                                            </p:txEl>
                                          </p:spTgt>
                                        </p:tgtEl>
                                        <p:attrNameLst>
                                          <p:attrName>style.visibility</p:attrName>
                                        </p:attrNameLst>
                                      </p:cBhvr>
                                      <p:to>
                                        <p:strVal val="visible"/>
                                      </p:to>
                                    </p:set>
                                    <p:animEffect transition="in" filter="fade">
                                      <p:cBhvr>
                                        <p:cTn id="24" dur="500"/>
                                        <p:tgtEl>
                                          <p:spTgt spid="7">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txEl>
                                              <p:pRg st="3" end="3"/>
                                            </p:txEl>
                                          </p:spTgt>
                                        </p:tgtEl>
                                        <p:attrNameLst>
                                          <p:attrName>style.visibility</p:attrName>
                                        </p:attrNameLst>
                                      </p:cBhvr>
                                      <p:to>
                                        <p:strVal val="visible"/>
                                      </p:to>
                                    </p:set>
                                    <p:animEffect transition="in" filter="fade">
                                      <p:cBhvr>
                                        <p:cTn id="29"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62322A64-D738-8C69-927A-34430AB4676E}"/>
            </a:ext>
          </a:extLst>
        </p:cNvPr>
        <p:cNvGrpSpPr/>
        <p:nvPr/>
      </p:nvGrpSpPr>
      <p:grpSpPr>
        <a:xfrm>
          <a:off x="0" y="0"/>
          <a:ext cx="0" cy="0"/>
          <a:chOff x="0" y="0"/>
          <a:chExt cx="0" cy="0"/>
        </a:xfrm>
      </p:grpSpPr>
      <p:sp>
        <p:nvSpPr>
          <p:cNvPr id="6" name="矩形 5">
            <a:extLst>
              <a:ext uri="{FF2B5EF4-FFF2-40B4-BE49-F238E27FC236}">
                <a16:creationId xmlns:a16="http://schemas.microsoft.com/office/drawing/2014/main" id="{568E63C8-F4B3-C670-34B4-4197D9A989B9}"/>
              </a:ext>
            </a:extLst>
          </p:cNvPr>
          <p:cNvSpPr/>
          <p:nvPr/>
        </p:nvSpPr>
        <p:spPr>
          <a:xfrm>
            <a:off x="-187325" y="2028825"/>
            <a:ext cx="12553950" cy="2362200"/>
          </a:xfrm>
          <a:prstGeom prst="rect">
            <a:avLst/>
          </a:prstGeom>
          <a:solidFill>
            <a:schemeClr val="bg1">
              <a:alpha val="3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E3BADD7A-280A-C8DA-3323-5EE1D54719E0}"/>
              </a:ext>
            </a:extLst>
          </p:cNvPr>
          <p:cNvSpPr>
            <a:spLocks noGrp="1"/>
          </p:cNvSpPr>
          <p:nvPr>
            <p:ph type="title"/>
          </p:nvPr>
        </p:nvSpPr>
        <p:spPr>
          <a:xfrm>
            <a:off x="831850" y="2028825"/>
            <a:ext cx="10515600" cy="1400175"/>
          </a:xfrm>
        </p:spPr>
        <p:txBody>
          <a:bodyPr>
            <a:normAutofit/>
          </a:bodyPr>
          <a:lstStyle/>
          <a:p>
            <a:pPr algn="ctr"/>
            <a:r>
              <a:rPr lang="en-US" altLang="zh-CN" sz="6600" b="1" dirty="0">
                <a:solidFill>
                  <a:schemeClr val="accent3">
                    <a:lumMod val="60000"/>
                    <a:lumOff val="40000"/>
                  </a:schemeClr>
                </a:solidFill>
              </a:rPr>
              <a:t>Q</a:t>
            </a:r>
            <a:endParaRPr lang="zh-CN" altLang="en-US" sz="6600" b="1" dirty="0">
              <a:solidFill>
                <a:schemeClr val="accent3">
                  <a:lumMod val="60000"/>
                  <a:lumOff val="40000"/>
                </a:schemeClr>
              </a:solidFill>
            </a:endParaRPr>
          </a:p>
        </p:txBody>
      </p:sp>
      <p:sp>
        <p:nvSpPr>
          <p:cNvPr id="5" name="文本占位符 4">
            <a:extLst>
              <a:ext uri="{FF2B5EF4-FFF2-40B4-BE49-F238E27FC236}">
                <a16:creationId xmlns:a16="http://schemas.microsoft.com/office/drawing/2014/main" id="{823FC5C0-E6B8-D3A9-5454-F38BD61F5918}"/>
              </a:ext>
            </a:extLst>
          </p:cNvPr>
          <p:cNvSpPr>
            <a:spLocks noGrp="1"/>
          </p:cNvSpPr>
          <p:nvPr>
            <p:ph type="body" idx="1"/>
          </p:nvPr>
        </p:nvSpPr>
        <p:spPr>
          <a:xfrm>
            <a:off x="831850" y="3429000"/>
            <a:ext cx="10515600" cy="1500187"/>
          </a:xfrm>
        </p:spPr>
        <p:txBody>
          <a:bodyPr/>
          <a:lstStyle/>
          <a:p>
            <a:pPr algn="ctr"/>
            <a:r>
              <a:rPr lang="en-US" altLang="zh-CN" dirty="0">
                <a:gradFill>
                  <a:gsLst>
                    <a:gs pos="0">
                      <a:srgbClr val="FCEF8C"/>
                    </a:gs>
                    <a:gs pos="78000">
                      <a:srgbClr val="FFC000"/>
                    </a:gs>
                    <a:gs pos="100000">
                      <a:srgbClr val="FFC000"/>
                    </a:gs>
                  </a:gsLst>
                  <a:lin ang="0" scaled="1"/>
                </a:gradFill>
              </a:rPr>
              <a:t>Some Questions</a:t>
            </a:r>
            <a:endParaRPr lang="zh-CN" altLang="en-US" dirty="0">
              <a:gradFill>
                <a:gsLst>
                  <a:gs pos="0">
                    <a:srgbClr val="FCEF8C"/>
                  </a:gs>
                  <a:gs pos="78000">
                    <a:srgbClr val="FFC000"/>
                  </a:gs>
                  <a:gs pos="100000">
                    <a:srgbClr val="FFC000"/>
                  </a:gs>
                </a:gsLst>
                <a:lin ang="0" scaled="1"/>
              </a:gradFill>
            </a:endParaRPr>
          </a:p>
        </p:txBody>
      </p:sp>
      <p:sp>
        <p:nvSpPr>
          <p:cNvPr id="8" name="文本框 7">
            <a:extLst>
              <a:ext uri="{FF2B5EF4-FFF2-40B4-BE49-F238E27FC236}">
                <a16:creationId xmlns:a16="http://schemas.microsoft.com/office/drawing/2014/main" id="{5FC3B360-11C6-DF82-2E52-66FA55551B51}"/>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en-US" altLang="zh-CN" sz="4400" b="1" dirty="0">
                <a:solidFill>
                  <a:schemeClr val="accent3">
                    <a:lumMod val="60000"/>
                    <a:lumOff val="40000"/>
                  </a:schemeClr>
                </a:solidFill>
                <a:latin typeface="+mj-lt"/>
                <a:ea typeface="+mj-ea"/>
                <a:cs typeface="+mj-cs"/>
              </a:rPr>
              <a:t>Q</a:t>
            </a:r>
            <a:r>
              <a:rPr lang="zh-CN" altLang="en-US" sz="4400" b="1" dirty="0">
                <a:solidFill>
                  <a:schemeClr val="accent3">
                    <a:lumMod val="60000"/>
                    <a:lumOff val="40000"/>
                  </a:schemeClr>
                </a:solidFill>
                <a:latin typeface="+mj-lt"/>
                <a:ea typeface="+mj-ea"/>
                <a:cs typeface="+mj-cs"/>
              </a:rPr>
              <a:t>：</a:t>
            </a:r>
          </a:p>
        </p:txBody>
      </p:sp>
    </p:spTree>
    <p:extLst>
      <p:ext uri="{BB962C8B-B14F-4D97-AF65-F5344CB8AC3E}">
        <p14:creationId xmlns:p14="http://schemas.microsoft.com/office/powerpoint/2010/main" val="63435645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1"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wipe(up)">
                                      <p:cBhvr>
                                        <p:cTn id="11" dur="500"/>
                                        <p:tgtEl>
                                          <p:spTgt spid="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5">
                                            <p:txEl>
                                              <p:pRg st="0" end="0"/>
                                            </p:txEl>
                                          </p:spTgt>
                                        </p:tgtEl>
                                      </p:cBhvr>
                                    </p:animEffect>
                                    <p:set>
                                      <p:cBhvr>
                                        <p:cTn id="16" dur="1" fill="hold">
                                          <p:stCondLst>
                                            <p:cond delay="499"/>
                                          </p:stCondLst>
                                        </p:cTn>
                                        <p:tgtEl>
                                          <p:spTgt spid="5">
                                            <p:txEl>
                                              <p:pRg st="0" end="0"/>
                                            </p:txEl>
                                          </p:spTgt>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6"/>
                                        </p:tgtEl>
                                      </p:cBhvr>
                                    </p:animEffect>
                                    <p:set>
                                      <p:cBhvr>
                                        <p:cTn id="19" dur="1" fill="hold">
                                          <p:stCondLst>
                                            <p:cond delay="499"/>
                                          </p:stCondLst>
                                        </p:cTn>
                                        <p:tgtEl>
                                          <p:spTgt spid="6"/>
                                        </p:tgtEl>
                                        <p:attrNameLst>
                                          <p:attrName>style.visibility</p:attrName>
                                        </p:attrNameLst>
                                      </p:cBhvr>
                                      <p:to>
                                        <p:strVal val="hidden"/>
                                      </p:to>
                                    </p:set>
                                  </p:childTnLst>
                                </p:cTn>
                              </p:par>
                            </p:childTnLst>
                          </p:cTn>
                        </p:par>
                        <p:par>
                          <p:cTn id="20" fill="hold">
                            <p:stCondLst>
                              <p:cond delay="500"/>
                            </p:stCondLst>
                            <p:childTnLst>
                              <p:par>
                                <p:cTn id="21" presetID="6" presetClass="emph" presetSubtype="0" fill="hold" grpId="2" nodeType="afterEffect">
                                  <p:stCondLst>
                                    <p:cond delay="0"/>
                                  </p:stCondLst>
                                  <p:childTnLst>
                                    <p:animScale>
                                      <p:cBhvr>
                                        <p:cTn id="22" dur="2000" fill="hold"/>
                                        <p:tgtEl>
                                          <p:spTgt spid="2"/>
                                        </p:tgtEl>
                                      </p:cBhvr>
                                      <p:by x="66670" y="66670"/>
                                    </p:animScale>
                                  </p:childTnLst>
                                </p:cTn>
                              </p:par>
                              <p:par>
                                <p:cTn id="23" presetID="42" presetClass="path" presetSubtype="0" accel="50000" decel="50000" fill="hold" grpId="1" nodeType="withEffect">
                                  <p:stCondLst>
                                    <p:cond delay="0"/>
                                  </p:stCondLst>
                                  <p:childTnLst>
                                    <p:animMotion origin="layout" path="M 0.00052 3.33333E-6 L -0.45495 -0.26181 " pathEditMode="relative" rAng="0" ptsTypes="AA">
                                      <p:cBhvr>
                                        <p:cTn id="24" dur="2000" fill="hold"/>
                                        <p:tgtEl>
                                          <p:spTgt spid="2"/>
                                        </p:tgtEl>
                                        <p:attrNameLst>
                                          <p:attrName>ppt_x</p:attrName>
                                          <p:attrName>ppt_y</p:attrName>
                                        </p:attrNameLst>
                                      </p:cBhvr>
                                      <p:rCtr x="-22773" y="-13102"/>
                                    </p:animMotion>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xit" presetSubtype="0" fill="hold" grpId="3" nodeType="withEffect">
                                  <p:stCondLst>
                                    <p:cond delay="0"/>
                                  </p:stCondLst>
                                  <p:childTnLst>
                                    <p:animEffect transition="out" filter="fade">
                                      <p:cBhvr>
                                        <p:cTn id="30" dur="500"/>
                                        <p:tgtEl>
                                          <p:spTgt spid="2"/>
                                        </p:tgtEl>
                                      </p:cBhvr>
                                    </p:animEffect>
                                    <p:set>
                                      <p:cBhvr>
                                        <p:cTn id="31"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p:bldP spid="2" grpId="1"/>
      <p:bldP spid="2" grpId="2"/>
      <p:bldP spid="2" grpId="3"/>
      <p:bldP spid="5" grpId="0" build="p"/>
      <p:bldP spid="5" grpId="1" build="p"/>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23D8EA86-D75C-D851-BAC4-5227D0280DA4}"/>
            </a:ext>
          </a:extLst>
        </p:cNvPr>
        <p:cNvGrpSpPr/>
        <p:nvPr/>
      </p:nvGrpSpPr>
      <p:grpSpPr>
        <a:xfrm>
          <a:off x="0" y="0"/>
          <a:ext cx="0" cy="0"/>
          <a:chOff x="0" y="0"/>
          <a:chExt cx="0" cy="0"/>
        </a:xfrm>
      </p:grpSpPr>
      <p:sp>
        <p:nvSpPr>
          <p:cNvPr id="2" name="矩形 1">
            <a:extLst>
              <a:ext uri="{FF2B5EF4-FFF2-40B4-BE49-F238E27FC236}">
                <a16:creationId xmlns:a16="http://schemas.microsoft.com/office/drawing/2014/main" id="{5A0E8177-D721-0DBB-67E4-97C8109FF7A8}"/>
              </a:ext>
            </a:extLst>
          </p:cNvPr>
          <p:cNvSpPr/>
          <p:nvPr/>
        </p:nvSpPr>
        <p:spPr>
          <a:xfrm>
            <a:off x="257174" y="1707385"/>
            <a:ext cx="11801475" cy="3921890"/>
          </a:xfrm>
          <a:prstGeom prst="rect">
            <a:avLst/>
          </a:prstGeom>
          <a:solidFill>
            <a:schemeClr val="bg1">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内容占位符 6">
            <a:extLst>
              <a:ext uri="{FF2B5EF4-FFF2-40B4-BE49-F238E27FC236}">
                <a16:creationId xmlns:a16="http://schemas.microsoft.com/office/drawing/2014/main" id="{136B6FA3-84B1-704D-19DE-F678867AC9B9}"/>
              </a:ext>
            </a:extLst>
          </p:cNvPr>
          <p:cNvSpPr>
            <a:spLocks noGrp="1"/>
          </p:cNvSpPr>
          <p:nvPr>
            <p:ph idx="1"/>
          </p:nvPr>
        </p:nvSpPr>
        <p:spPr>
          <a:xfrm>
            <a:off x="257175" y="1808162"/>
            <a:ext cx="11801475" cy="4351338"/>
          </a:xfrm>
        </p:spPr>
        <p:txBody>
          <a:bodyPr wrap="square">
            <a:normAutofit/>
          </a:bodyPr>
          <a:lstStyle/>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Q1</a:t>
            </a:r>
            <a:r>
              <a:rPr lang="zh-CN" altLang="en-US" b="1" dirty="0">
                <a:ln w="0"/>
                <a:solidFill>
                  <a:schemeClr val="tx2">
                    <a:lumMod val="75000"/>
                  </a:schemeClr>
                </a:solidFill>
                <a:effectLst>
                  <a:outerShdw blurRad="38100" dist="19050" dir="2700000" algn="tl" rotWithShape="0">
                    <a:schemeClr val="dk1">
                      <a:alpha val="40000"/>
                    </a:schemeClr>
                  </a:outerShdw>
                </a:effectLst>
              </a:rPr>
              <a:t>：“真空衰变”是什么：这是量子场论的一种假说，其观点为：我们所见的真空并非“真”空，而是存在能量涨落的“伪真空”，处在“真真空”空间内的物体想要回到伪真空状态需要穿过巨大的势垒，这个过程需要极大的能量。因此在没有足够能量时，真真空就会向周围扩散，直至囊括整个宇宙。</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Q2</a:t>
            </a:r>
            <a:r>
              <a:rPr lang="zh-CN" altLang="en-US" b="1" dirty="0">
                <a:ln w="0"/>
                <a:solidFill>
                  <a:schemeClr val="tx2">
                    <a:lumMod val="75000"/>
                  </a:schemeClr>
                </a:solidFill>
                <a:effectLst>
                  <a:outerShdw blurRad="38100" dist="19050" dir="2700000" algn="tl" rotWithShape="0">
                    <a:schemeClr val="dk1">
                      <a:alpha val="40000"/>
                    </a:schemeClr>
                  </a:outerShdw>
                </a:effectLst>
              </a:rPr>
              <a:t>：究竟何为“道”：本小说中的“道”即“人生的意义，它并非是一成不变的真理，哪怕宇宙中的一切都没有意义，我们也可以赋予自己的人生的意义，我们应当“相信西西弗斯是快乐的”。这也就是排险者无法回答最后一个问题的原因。至于科学家们与其他人对于用生命换取知识的看法不同，也不过是因为他们为自己的人生赋予了不同的意义罢了。</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endParaRPr lang="en-US" altLang="zh-CN" b="1" dirty="0">
              <a:ln w="0"/>
              <a:gradFill>
                <a:gsLst>
                  <a:gs pos="0">
                    <a:srgbClr val="FCEF8C"/>
                  </a:gs>
                  <a:gs pos="60000">
                    <a:srgbClr val="FFC000"/>
                  </a:gs>
                  <a:gs pos="100000">
                    <a:srgbClr val="FFC000"/>
                  </a:gs>
                  <a:gs pos="82000">
                    <a:srgbClr val="FCEF8C"/>
                  </a:gs>
                </a:gsLst>
                <a:lin ang="0" scaled="1"/>
              </a:gradFill>
            </a:endParaRPr>
          </a:p>
        </p:txBody>
      </p:sp>
      <p:sp>
        <p:nvSpPr>
          <p:cNvPr id="3" name="文本框 2">
            <a:extLst>
              <a:ext uri="{FF2B5EF4-FFF2-40B4-BE49-F238E27FC236}">
                <a16:creationId xmlns:a16="http://schemas.microsoft.com/office/drawing/2014/main" id="{0CA94384-0ABC-0132-90BD-D2D07970D287}"/>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en-US" altLang="zh-CN" sz="4400" b="1" dirty="0">
                <a:solidFill>
                  <a:schemeClr val="accent3">
                    <a:lumMod val="60000"/>
                    <a:lumOff val="40000"/>
                  </a:schemeClr>
                </a:solidFill>
                <a:latin typeface="+mj-lt"/>
                <a:ea typeface="+mj-ea"/>
                <a:cs typeface="+mj-cs"/>
              </a:rPr>
              <a:t>Q</a:t>
            </a:r>
            <a:r>
              <a:rPr lang="zh-CN" altLang="en-US" sz="4400" b="1" dirty="0">
                <a:solidFill>
                  <a:schemeClr val="accent3">
                    <a:lumMod val="60000"/>
                    <a:lumOff val="40000"/>
                  </a:schemeClr>
                </a:solidFill>
                <a:latin typeface="+mj-lt"/>
                <a:ea typeface="+mj-ea"/>
                <a:cs typeface="+mj-cs"/>
              </a:rPr>
              <a:t>：</a:t>
            </a:r>
          </a:p>
        </p:txBody>
      </p:sp>
    </p:spTree>
    <p:extLst>
      <p:ext uri="{BB962C8B-B14F-4D97-AF65-F5344CB8AC3E}">
        <p14:creationId xmlns:p14="http://schemas.microsoft.com/office/powerpoint/2010/main" val="61918228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fade">
                                      <p:cBhvr>
                                        <p:cTn id="15"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CCBC50AE-EE4D-3E68-C8FE-A730D2A8CD15}"/>
            </a:ext>
          </a:extLst>
        </p:cNvPr>
        <p:cNvGrpSpPr/>
        <p:nvPr/>
      </p:nvGrpSpPr>
      <p:grpSpPr>
        <a:xfrm>
          <a:off x="0" y="0"/>
          <a:ext cx="0" cy="0"/>
          <a:chOff x="0" y="0"/>
          <a:chExt cx="0" cy="0"/>
        </a:xfrm>
      </p:grpSpPr>
      <p:sp>
        <p:nvSpPr>
          <p:cNvPr id="6" name="矩形 5">
            <a:extLst>
              <a:ext uri="{FF2B5EF4-FFF2-40B4-BE49-F238E27FC236}">
                <a16:creationId xmlns:a16="http://schemas.microsoft.com/office/drawing/2014/main" id="{18FB2A00-A5C4-00E1-D414-9EE9F19D26D5}"/>
              </a:ext>
            </a:extLst>
          </p:cNvPr>
          <p:cNvSpPr/>
          <p:nvPr/>
        </p:nvSpPr>
        <p:spPr>
          <a:xfrm>
            <a:off x="-187325" y="2028825"/>
            <a:ext cx="12553950" cy="2362200"/>
          </a:xfrm>
          <a:prstGeom prst="rect">
            <a:avLst/>
          </a:prstGeom>
          <a:solidFill>
            <a:schemeClr val="bg1">
              <a:alpha val="3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B07A60E9-C112-53C4-1F76-CBBE47F9F076}"/>
              </a:ext>
            </a:extLst>
          </p:cNvPr>
          <p:cNvSpPr>
            <a:spLocks noGrp="1"/>
          </p:cNvSpPr>
          <p:nvPr>
            <p:ph type="title"/>
          </p:nvPr>
        </p:nvSpPr>
        <p:spPr>
          <a:xfrm>
            <a:off x="831850" y="2028825"/>
            <a:ext cx="10515600" cy="1400175"/>
          </a:xfrm>
        </p:spPr>
        <p:txBody>
          <a:bodyPr>
            <a:normAutofit/>
          </a:bodyPr>
          <a:lstStyle/>
          <a:p>
            <a:pPr algn="ctr"/>
            <a:r>
              <a:rPr lang="zh-CN" altLang="en-US" sz="6600" b="1" dirty="0">
                <a:solidFill>
                  <a:schemeClr val="accent3">
                    <a:lumMod val="60000"/>
                    <a:lumOff val="40000"/>
                  </a:schemeClr>
                </a:solidFill>
              </a:rPr>
              <a:t>终</a:t>
            </a:r>
          </a:p>
        </p:txBody>
      </p:sp>
      <p:sp>
        <p:nvSpPr>
          <p:cNvPr id="5" name="文本占位符 4">
            <a:extLst>
              <a:ext uri="{FF2B5EF4-FFF2-40B4-BE49-F238E27FC236}">
                <a16:creationId xmlns:a16="http://schemas.microsoft.com/office/drawing/2014/main" id="{B83A566D-2D65-DB10-CF96-F3A4EDA2FDBF}"/>
              </a:ext>
            </a:extLst>
          </p:cNvPr>
          <p:cNvSpPr>
            <a:spLocks noGrp="1"/>
          </p:cNvSpPr>
          <p:nvPr>
            <p:ph type="body" idx="1"/>
          </p:nvPr>
        </p:nvSpPr>
        <p:spPr>
          <a:xfrm>
            <a:off x="831850" y="3429000"/>
            <a:ext cx="10515600" cy="1500187"/>
          </a:xfrm>
        </p:spPr>
        <p:txBody>
          <a:bodyPr/>
          <a:lstStyle/>
          <a:p>
            <a:pPr algn="ctr"/>
            <a:r>
              <a:rPr lang="zh-CN" altLang="en-US" dirty="0">
                <a:gradFill>
                  <a:gsLst>
                    <a:gs pos="0">
                      <a:srgbClr val="FCEF8C"/>
                    </a:gs>
                    <a:gs pos="78000">
                      <a:srgbClr val="FFC000"/>
                    </a:gs>
                    <a:gs pos="100000">
                      <a:srgbClr val="FFC000"/>
                    </a:gs>
                  </a:gsLst>
                  <a:lin ang="0" scaled="1"/>
                </a:gradFill>
              </a:rPr>
              <a:t>总结</a:t>
            </a:r>
          </a:p>
        </p:txBody>
      </p:sp>
      <p:sp>
        <p:nvSpPr>
          <p:cNvPr id="8" name="文本框 7">
            <a:extLst>
              <a:ext uri="{FF2B5EF4-FFF2-40B4-BE49-F238E27FC236}">
                <a16:creationId xmlns:a16="http://schemas.microsoft.com/office/drawing/2014/main" id="{04B3C3EE-8FD6-76E6-68DD-D2EC65AA249A}"/>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zh-CN" altLang="en-US" sz="4400" b="1" dirty="0">
                <a:solidFill>
                  <a:schemeClr val="accent3">
                    <a:lumMod val="60000"/>
                    <a:lumOff val="40000"/>
                  </a:schemeClr>
                </a:solidFill>
                <a:latin typeface="+mj-lt"/>
                <a:ea typeface="+mj-ea"/>
                <a:cs typeface="+mj-cs"/>
              </a:rPr>
              <a:t>终：</a:t>
            </a:r>
          </a:p>
        </p:txBody>
      </p:sp>
    </p:spTree>
    <p:extLst>
      <p:ext uri="{BB962C8B-B14F-4D97-AF65-F5344CB8AC3E}">
        <p14:creationId xmlns:p14="http://schemas.microsoft.com/office/powerpoint/2010/main" val="155748220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1"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wipe(up)">
                                      <p:cBhvr>
                                        <p:cTn id="11" dur="500"/>
                                        <p:tgtEl>
                                          <p:spTgt spid="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5">
                                            <p:txEl>
                                              <p:pRg st="0" end="0"/>
                                            </p:txEl>
                                          </p:spTgt>
                                        </p:tgtEl>
                                      </p:cBhvr>
                                    </p:animEffect>
                                    <p:set>
                                      <p:cBhvr>
                                        <p:cTn id="16" dur="1" fill="hold">
                                          <p:stCondLst>
                                            <p:cond delay="499"/>
                                          </p:stCondLst>
                                        </p:cTn>
                                        <p:tgtEl>
                                          <p:spTgt spid="5">
                                            <p:txEl>
                                              <p:pRg st="0" end="0"/>
                                            </p:txEl>
                                          </p:spTgt>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6"/>
                                        </p:tgtEl>
                                      </p:cBhvr>
                                    </p:animEffect>
                                    <p:set>
                                      <p:cBhvr>
                                        <p:cTn id="19" dur="1" fill="hold">
                                          <p:stCondLst>
                                            <p:cond delay="499"/>
                                          </p:stCondLst>
                                        </p:cTn>
                                        <p:tgtEl>
                                          <p:spTgt spid="6"/>
                                        </p:tgtEl>
                                        <p:attrNameLst>
                                          <p:attrName>style.visibility</p:attrName>
                                        </p:attrNameLst>
                                      </p:cBhvr>
                                      <p:to>
                                        <p:strVal val="hidden"/>
                                      </p:to>
                                    </p:set>
                                  </p:childTnLst>
                                </p:cTn>
                              </p:par>
                            </p:childTnLst>
                          </p:cTn>
                        </p:par>
                        <p:par>
                          <p:cTn id="20" fill="hold">
                            <p:stCondLst>
                              <p:cond delay="500"/>
                            </p:stCondLst>
                            <p:childTnLst>
                              <p:par>
                                <p:cTn id="21" presetID="6" presetClass="emph" presetSubtype="0" fill="hold" grpId="2" nodeType="afterEffect">
                                  <p:stCondLst>
                                    <p:cond delay="0"/>
                                  </p:stCondLst>
                                  <p:childTnLst>
                                    <p:animScale>
                                      <p:cBhvr>
                                        <p:cTn id="22" dur="2000" fill="hold"/>
                                        <p:tgtEl>
                                          <p:spTgt spid="2"/>
                                        </p:tgtEl>
                                      </p:cBhvr>
                                      <p:by x="66670" y="66670"/>
                                    </p:animScale>
                                  </p:childTnLst>
                                </p:cTn>
                              </p:par>
                              <p:par>
                                <p:cTn id="23" presetID="42" presetClass="path" presetSubtype="0" accel="50000" decel="50000" fill="hold" grpId="1" nodeType="withEffect">
                                  <p:stCondLst>
                                    <p:cond delay="0"/>
                                  </p:stCondLst>
                                  <p:childTnLst>
                                    <p:animMotion origin="layout" path="M 8.33333E-7 3.33333E-6 L -0.4487 -0.26181 " pathEditMode="relative" rAng="0" ptsTypes="AA">
                                      <p:cBhvr>
                                        <p:cTn id="24" dur="2000" fill="hold"/>
                                        <p:tgtEl>
                                          <p:spTgt spid="2"/>
                                        </p:tgtEl>
                                        <p:attrNameLst>
                                          <p:attrName>ppt_x</p:attrName>
                                          <p:attrName>ppt_y</p:attrName>
                                        </p:attrNameLst>
                                      </p:cBhvr>
                                      <p:rCtr x="-22435" y="-13102"/>
                                    </p:animMotion>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xit" presetSubtype="0" fill="hold" grpId="3" nodeType="withEffect">
                                  <p:stCondLst>
                                    <p:cond delay="0"/>
                                  </p:stCondLst>
                                  <p:childTnLst>
                                    <p:animEffect transition="out" filter="fade">
                                      <p:cBhvr>
                                        <p:cTn id="30" dur="500"/>
                                        <p:tgtEl>
                                          <p:spTgt spid="2"/>
                                        </p:tgtEl>
                                      </p:cBhvr>
                                    </p:animEffect>
                                    <p:set>
                                      <p:cBhvr>
                                        <p:cTn id="31"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p:bldP spid="2" grpId="1"/>
      <p:bldP spid="2" grpId="2"/>
      <p:bldP spid="2" grpId="3"/>
      <p:bldP spid="5" grpId="0" build="p"/>
      <p:bldP spid="5" grpId="1" build="p"/>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4D3441E2-D68F-8DD1-0B2D-516160C5BC06}"/>
            </a:ext>
          </a:extLst>
        </p:cNvPr>
        <p:cNvGrpSpPr/>
        <p:nvPr/>
      </p:nvGrpSpPr>
      <p:grpSpPr>
        <a:xfrm>
          <a:off x="0" y="0"/>
          <a:ext cx="0" cy="0"/>
          <a:chOff x="0" y="0"/>
          <a:chExt cx="0" cy="0"/>
        </a:xfrm>
      </p:grpSpPr>
      <p:sp>
        <p:nvSpPr>
          <p:cNvPr id="2" name="矩形 1">
            <a:extLst>
              <a:ext uri="{FF2B5EF4-FFF2-40B4-BE49-F238E27FC236}">
                <a16:creationId xmlns:a16="http://schemas.microsoft.com/office/drawing/2014/main" id="{62FF3887-F37E-CEE3-B304-FFD5408CFD1D}"/>
              </a:ext>
            </a:extLst>
          </p:cNvPr>
          <p:cNvSpPr/>
          <p:nvPr/>
        </p:nvSpPr>
        <p:spPr>
          <a:xfrm>
            <a:off x="390525" y="1707385"/>
            <a:ext cx="11801475" cy="2140715"/>
          </a:xfrm>
          <a:prstGeom prst="rect">
            <a:avLst/>
          </a:prstGeom>
          <a:solidFill>
            <a:schemeClr val="bg1">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内容占位符 6">
            <a:extLst>
              <a:ext uri="{FF2B5EF4-FFF2-40B4-BE49-F238E27FC236}">
                <a16:creationId xmlns:a16="http://schemas.microsoft.com/office/drawing/2014/main" id="{DC73FDBC-56F5-F5EA-084A-E2E2861913FD}"/>
              </a:ext>
            </a:extLst>
          </p:cNvPr>
          <p:cNvSpPr>
            <a:spLocks noGrp="1"/>
          </p:cNvSpPr>
          <p:nvPr>
            <p:ph idx="1"/>
          </p:nvPr>
        </p:nvSpPr>
        <p:spPr>
          <a:xfrm>
            <a:off x="257175" y="1808162"/>
            <a:ext cx="11801475" cy="4351338"/>
          </a:xfrm>
        </p:spPr>
        <p:txBody>
          <a:bodyPr wrap="square">
            <a:normAutofit/>
          </a:bodyPr>
          <a:lstStyle/>
          <a:p>
            <a:pPr marL="0" indent="0">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无论选择追寻真理，还是想要好好活着，都不过是个人赋予自己的人生意义。只要得到了自己认为正确的“正道”，自然能够“夕死可以”。（这观点实际上也是被人定义的“正道”而已）。</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科幻小说并不只是科幻，更是对社会现实的深刻反思。</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p:txBody>
      </p:sp>
      <p:sp>
        <p:nvSpPr>
          <p:cNvPr id="3" name="文本框 2">
            <a:extLst>
              <a:ext uri="{FF2B5EF4-FFF2-40B4-BE49-F238E27FC236}">
                <a16:creationId xmlns:a16="http://schemas.microsoft.com/office/drawing/2014/main" id="{B3AE8E9D-30A9-713F-2912-176EA247BBBC}"/>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zh-CN" altLang="en-US" sz="4400" b="1" dirty="0">
                <a:solidFill>
                  <a:schemeClr val="accent3">
                    <a:lumMod val="60000"/>
                    <a:lumOff val="40000"/>
                  </a:schemeClr>
                </a:solidFill>
                <a:latin typeface="+mj-lt"/>
                <a:ea typeface="+mj-ea"/>
                <a:cs typeface="+mj-cs"/>
              </a:rPr>
              <a:t>终：</a:t>
            </a:r>
          </a:p>
        </p:txBody>
      </p:sp>
    </p:spTree>
    <p:extLst>
      <p:ext uri="{BB962C8B-B14F-4D97-AF65-F5344CB8AC3E}">
        <p14:creationId xmlns:p14="http://schemas.microsoft.com/office/powerpoint/2010/main" val="6566547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72B0A918-2A3A-A2D0-75CE-405216C84A6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D9A620C1-2A3E-7F49-399E-853EBD43557E}"/>
              </a:ext>
            </a:extLst>
          </p:cNvPr>
          <p:cNvPicPr>
            <a:picLocks noChangeAspect="1"/>
          </p:cNvPicPr>
          <p:nvPr/>
        </p:nvPicPr>
        <p:blipFill>
          <a:blip r:embed="rId4">
            <a:extLst>
              <a:ext uri="{28A0092B-C50C-407E-A947-70E740481C1C}">
                <a14:useLocalDpi xmlns:a14="http://schemas.microsoft.com/office/drawing/2010/main" val="0"/>
              </a:ext>
            </a:extLst>
          </a:blip>
          <a:srcRect l="2963" r="16760"/>
          <a:stretch/>
        </p:blipFill>
        <p:spPr>
          <a:xfrm>
            <a:off x="0" y="0"/>
            <a:ext cx="12192000" cy="6858000"/>
          </a:xfrm>
          <a:prstGeom prst="rect">
            <a:avLst/>
          </a:prstGeom>
        </p:spPr>
      </p:pic>
      <p:sp>
        <p:nvSpPr>
          <p:cNvPr id="9" name="矩形 8">
            <a:extLst>
              <a:ext uri="{FF2B5EF4-FFF2-40B4-BE49-F238E27FC236}">
                <a16:creationId xmlns:a16="http://schemas.microsoft.com/office/drawing/2014/main" id="{46384CE9-6563-BCAA-1086-AD228505B964}"/>
              </a:ext>
            </a:extLst>
          </p:cNvPr>
          <p:cNvSpPr/>
          <p:nvPr/>
        </p:nvSpPr>
        <p:spPr>
          <a:xfrm>
            <a:off x="-180975" y="2247900"/>
            <a:ext cx="12553950" cy="2362200"/>
          </a:xfrm>
          <a:prstGeom prst="rect">
            <a:avLst/>
          </a:prstGeom>
          <a:solidFill>
            <a:schemeClr val="bg1">
              <a:alpha val="3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标题 1">
            <a:extLst>
              <a:ext uri="{FF2B5EF4-FFF2-40B4-BE49-F238E27FC236}">
                <a16:creationId xmlns:a16="http://schemas.microsoft.com/office/drawing/2014/main" id="{C61F7EF6-2D8A-58D1-61B2-6C36C0A2A0BB}"/>
              </a:ext>
            </a:extLst>
          </p:cNvPr>
          <p:cNvSpPr>
            <a:spLocks noGrp="1"/>
          </p:cNvSpPr>
          <p:nvPr>
            <p:ph type="ctrTitle"/>
          </p:nvPr>
        </p:nvSpPr>
        <p:spPr>
          <a:xfrm>
            <a:off x="1524000" y="1584325"/>
            <a:ext cx="9144000" cy="2387600"/>
          </a:xfrm>
        </p:spPr>
        <p:txBody>
          <a:bodyPr>
            <a:normAutofit/>
          </a:bodyPr>
          <a:lstStyle/>
          <a:p>
            <a:r>
              <a:rPr lang="zh-CN" altLang="en-US" sz="9600" dirty="0">
                <a:solidFill>
                  <a:srgbClr val="FCEF8C"/>
                </a:solidFill>
                <a:latin typeface="long cang" panose="00000500000000000000" pitchFamily="2" charset="0"/>
                <a:ea typeface="long cang" panose="00000500000000000000" pitchFamily="2" charset="0"/>
              </a:rPr>
              <a:t>感谢倾听</a:t>
            </a:r>
          </a:p>
        </p:txBody>
      </p:sp>
    </p:spTree>
    <p:extLst>
      <p:ext uri="{BB962C8B-B14F-4D97-AF65-F5344CB8AC3E}">
        <p14:creationId xmlns:p14="http://schemas.microsoft.com/office/powerpoint/2010/main" val="1087563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strips(downLeft)">
                                      <p:cBhvr>
                                        <p:cTn id="7" dur="500"/>
                                        <p:tgtEl>
                                          <p:spTgt spid="5"/>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up)">
                                      <p:cBhvr>
                                        <p:cTn id="11" dur="500"/>
                                        <p:tgtEl>
                                          <p:spTgt spid="9"/>
                                        </p:tgtEl>
                                      </p:cBhvr>
                                    </p:animEffect>
                                  </p:childTnLst>
                                </p:cTn>
                              </p:par>
                              <p:par>
                                <p:cTn id="12" presetID="22" presetClass="entr" presetSubtype="1" fill="hold" grpId="0" nodeType="with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up)">
                                      <p:cBhvr>
                                        <p:cTn id="1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8F85530C-6E48-3F05-6401-769A53D68691}"/>
              </a:ext>
            </a:extLst>
          </p:cNvPr>
          <p:cNvSpPr/>
          <p:nvPr/>
        </p:nvSpPr>
        <p:spPr>
          <a:xfrm>
            <a:off x="838200" y="2308992"/>
            <a:ext cx="10572750" cy="4356100"/>
          </a:xfrm>
          <a:prstGeom prst="rect">
            <a:avLst/>
          </a:prstGeom>
          <a:solidFill>
            <a:schemeClr val="bg1">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8D356CE9-EB7C-0EFD-B67E-10EB1D9C5E48}"/>
              </a:ext>
            </a:extLst>
          </p:cNvPr>
          <p:cNvSpPr>
            <a:spLocks noGrp="1"/>
          </p:cNvSpPr>
          <p:nvPr>
            <p:ph type="title"/>
          </p:nvPr>
        </p:nvSpPr>
        <p:spPr>
          <a:xfrm>
            <a:off x="838200" y="698500"/>
            <a:ext cx="10515600" cy="1325563"/>
          </a:xfrm>
        </p:spPr>
        <p:txBody>
          <a:bodyPr>
            <a:normAutofit/>
          </a:bodyPr>
          <a:lstStyle/>
          <a:p>
            <a:r>
              <a:rPr lang="zh-CN" altLang="en-US" sz="6600" b="1" dirty="0">
                <a:solidFill>
                  <a:schemeClr val="accent3">
                    <a:lumMod val="60000"/>
                    <a:lumOff val="40000"/>
                  </a:schemeClr>
                </a:solidFill>
              </a:rPr>
              <a:t>作者简介</a:t>
            </a:r>
          </a:p>
        </p:txBody>
      </p:sp>
      <p:sp>
        <p:nvSpPr>
          <p:cNvPr id="7" name="内容占位符 6">
            <a:extLst>
              <a:ext uri="{FF2B5EF4-FFF2-40B4-BE49-F238E27FC236}">
                <a16:creationId xmlns:a16="http://schemas.microsoft.com/office/drawing/2014/main" id="{E4D13C27-3896-6239-BE84-363D9CC99318}"/>
              </a:ext>
            </a:extLst>
          </p:cNvPr>
          <p:cNvSpPr>
            <a:spLocks noGrp="1"/>
          </p:cNvSpPr>
          <p:nvPr>
            <p:ph idx="1"/>
          </p:nvPr>
        </p:nvSpPr>
        <p:spPr>
          <a:xfrm>
            <a:off x="838200" y="2313754"/>
            <a:ext cx="10515600" cy="4351338"/>
          </a:xfrm>
        </p:spPr>
        <p:txBody>
          <a:bodyPr wrap="square">
            <a:normAutofit/>
          </a:bodyPr>
          <a:lstStyle/>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1963</a:t>
            </a:r>
            <a:r>
              <a:rPr lang="zh-CN" altLang="en-US" b="1" dirty="0">
                <a:ln w="0"/>
                <a:solidFill>
                  <a:schemeClr val="tx2">
                    <a:lumMod val="75000"/>
                  </a:schemeClr>
                </a:solidFill>
                <a:effectLst>
                  <a:outerShdw blurRad="38100" dist="19050" dir="2700000" algn="tl" rotWithShape="0">
                    <a:schemeClr val="dk1">
                      <a:alpha val="40000"/>
                    </a:schemeClr>
                  </a:outerShdw>
                </a:effectLst>
              </a:rPr>
              <a:t>年</a:t>
            </a:r>
            <a:r>
              <a:rPr lang="en-US" altLang="zh-CN" b="1" dirty="0">
                <a:ln w="0"/>
                <a:solidFill>
                  <a:schemeClr val="tx2">
                    <a:lumMod val="75000"/>
                  </a:schemeClr>
                </a:solidFill>
                <a:effectLst>
                  <a:outerShdw blurRad="38100" dist="19050" dir="2700000" algn="tl" rotWithShape="0">
                    <a:schemeClr val="dk1">
                      <a:alpha val="40000"/>
                    </a:schemeClr>
                  </a:outerShdw>
                </a:effectLst>
              </a:rPr>
              <a:t>6</a:t>
            </a:r>
            <a:r>
              <a:rPr lang="zh-CN" altLang="en-US" b="1" dirty="0">
                <a:ln w="0"/>
                <a:solidFill>
                  <a:schemeClr val="tx2">
                    <a:lumMod val="75000"/>
                  </a:schemeClr>
                </a:solidFill>
                <a:effectLst>
                  <a:outerShdw blurRad="38100" dist="19050" dir="2700000" algn="tl" rotWithShape="0">
                    <a:schemeClr val="dk1">
                      <a:alpha val="40000"/>
                    </a:schemeClr>
                  </a:outerShdw>
                </a:effectLst>
              </a:rPr>
              <a:t>月出生，大学毕业，高级工程师，中国作家协会会员，中国科普作家协会会员，中国新生代科幻小说的代表作家。已发表约</a:t>
            </a:r>
            <a:r>
              <a:rPr lang="en-US" altLang="zh-CN" b="1" dirty="0">
                <a:ln w="0"/>
                <a:solidFill>
                  <a:schemeClr val="tx2">
                    <a:lumMod val="75000"/>
                  </a:schemeClr>
                </a:solidFill>
                <a:effectLst>
                  <a:outerShdw blurRad="38100" dist="19050" dir="2700000" algn="tl" rotWithShape="0">
                    <a:schemeClr val="dk1">
                      <a:alpha val="40000"/>
                    </a:schemeClr>
                  </a:outerShdw>
                </a:effectLst>
              </a:rPr>
              <a:t>400</a:t>
            </a:r>
            <a:r>
              <a:rPr lang="zh-CN" altLang="en-US" b="1" dirty="0">
                <a:ln w="0"/>
                <a:solidFill>
                  <a:schemeClr val="tx2">
                    <a:lumMod val="75000"/>
                  </a:schemeClr>
                </a:solidFill>
                <a:effectLst>
                  <a:outerShdw blurRad="38100" dist="19050" dir="2700000" algn="tl" rotWithShape="0">
                    <a:schemeClr val="dk1">
                      <a:alpha val="40000"/>
                    </a:schemeClr>
                  </a:outerShdw>
                </a:effectLst>
              </a:rPr>
              <a:t>万字，包括</a:t>
            </a:r>
            <a:r>
              <a:rPr lang="en-US" altLang="zh-CN" b="1" dirty="0">
                <a:ln w="0"/>
                <a:solidFill>
                  <a:schemeClr val="tx2">
                    <a:lumMod val="75000"/>
                  </a:schemeClr>
                </a:solidFill>
                <a:effectLst>
                  <a:outerShdw blurRad="38100" dist="19050" dir="2700000" algn="tl" rotWithShape="0">
                    <a:schemeClr val="dk1">
                      <a:alpha val="40000"/>
                    </a:schemeClr>
                  </a:outerShdw>
                </a:effectLst>
              </a:rPr>
              <a:t>7</a:t>
            </a:r>
            <a:r>
              <a:rPr lang="zh-CN" altLang="en-US" b="1" dirty="0">
                <a:ln w="0"/>
                <a:solidFill>
                  <a:schemeClr val="tx2">
                    <a:lumMod val="75000"/>
                  </a:schemeClr>
                </a:solidFill>
                <a:effectLst>
                  <a:outerShdw blurRad="38100" dist="19050" dir="2700000" algn="tl" rotWithShape="0">
                    <a:schemeClr val="dk1">
                      <a:alpha val="40000"/>
                    </a:schemeClr>
                  </a:outerShdw>
                </a:effectLst>
              </a:rPr>
              <a:t>部长篇小说、</a:t>
            </a:r>
            <a:r>
              <a:rPr lang="en-US" altLang="zh-CN" b="1" dirty="0">
                <a:ln w="0"/>
                <a:solidFill>
                  <a:schemeClr val="tx2">
                    <a:lumMod val="75000"/>
                  </a:schemeClr>
                </a:solidFill>
                <a:effectLst>
                  <a:outerShdw blurRad="38100" dist="19050" dir="2700000" algn="tl" rotWithShape="0">
                    <a:schemeClr val="dk1">
                      <a:alpha val="40000"/>
                    </a:schemeClr>
                  </a:outerShdw>
                </a:effectLst>
              </a:rPr>
              <a:t>10</a:t>
            </a:r>
            <a:r>
              <a:rPr lang="zh-CN" altLang="en-US" b="1" dirty="0">
                <a:ln w="0"/>
                <a:solidFill>
                  <a:schemeClr val="tx2">
                    <a:lumMod val="75000"/>
                  </a:schemeClr>
                </a:solidFill>
                <a:effectLst>
                  <a:outerShdw blurRad="38100" dist="19050" dir="2700000" algn="tl" rotWithShape="0">
                    <a:schemeClr val="dk1">
                      <a:alpha val="40000"/>
                    </a:schemeClr>
                  </a:outerShdw>
                </a:effectLst>
              </a:rPr>
              <a:t>部作品集、</a:t>
            </a:r>
            <a:r>
              <a:rPr lang="en-US" altLang="zh-CN" b="1" dirty="0">
                <a:ln w="0"/>
                <a:solidFill>
                  <a:schemeClr val="tx2">
                    <a:lumMod val="75000"/>
                  </a:schemeClr>
                </a:solidFill>
                <a:effectLst>
                  <a:outerShdw blurRad="38100" dist="19050" dir="2700000" algn="tl" rotWithShape="0">
                    <a:schemeClr val="dk1">
                      <a:alpha val="40000"/>
                    </a:schemeClr>
                  </a:outerShdw>
                </a:effectLst>
              </a:rPr>
              <a:t>16</a:t>
            </a:r>
            <a:r>
              <a:rPr lang="zh-CN" altLang="en-US" b="1" dirty="0">
                <a:ln w="0"/>
                <a:solidFill>
                  <a:schemeClr val="tx2">
                    <a:lumMod val="75000"/>
                  </a:schemeClr>
                </a:solidFill>
                <a:effectLst>
                  <a:outerShdw blurRad="38100" dist="19050" dir="2700000" algn="tl" rotWithShape="0">
                    <a:schemeClr val="dk1">
                      <a:alpha val="40000"/>
                    </a:schemeClr>
                  </a:outerShdw>
                </a:effectLst>
              </a:rPr>
              <a:t>篇中篇小说、</a:t>
            </a:r>
            <a:r>
              <a:rPr lang="en-US" altLang="zh-CN" b="1" dirty="0">
                <a:ln w="0"/>
                <a:solidFill>
                  <a:schemeClr val="tx2">
                    <a:lumMod val="75000"/>
                  </a:schemeClr>
                </a:solidFill>
                <a:effectLst>
                  <a:outerShdw blurRad="38100" dist="19050" dir="2700000" algn="tl" rotWithShape="0">
                    <a:schemeClr val="dk1">
                      <a:alpha val="40000"/>
                    </a:schemeClr>
                  </a:outerShdw>
                </a:effectLst>
              </a:rPr>
              <a:t>18</a:t>
            </a:r>
            <a:r>
              <a:rPr lang="zh-CN" altLang="en-US" b="1" dirty="0">
                <a:ln w="0"/>
                <a:solidFill>
                  <a:schemeClr val="tx2">
                    <a:lumMod val="75000"/>
                  </a:schemeClr>
                </a:solidFill>
                <a:effectLst>
                  <a:outerShdw blurRad="38100" dist="19050" dir="2700000" algn="tl" rotWithShape="0">
                    <a:schemeClr val="dk1">
                      <a:alpha val="40000"/>
                    </a:schemeClr>
                  </a:outerShdw>
                </a:effectLst>
              </a:rPr>
              <a:t>篇短篇小说、</a:t>
            </a:r>
            <a:r>
              <a:rPr lang="en-US" altLang="zh-CN" b="1" dirty="0">
                <a:ln w="0"/>
                <a:solidFill>
                  <a:schemeClr val="tx2">
                    <a:lumMod val="75000"/>
                  </a:schemeClr>
                </a:solidFill>
                <a:effectLst>
                  <a:outerShdw blurRad="38100" dist="19050" dir="2700000" algn="tl" rotWithShape="0">
                    <a:schemeClr val="dk1">
                      <a:alpha val="40000"/>
                    </a:schemeClr>
                  </a:outerShdw>
                </a:effectLst>
              </a:rPr>
              <a:t>1</a:t>
            </a:r>
            <a:r>
              <a:rPr lang="zh-CN" altLang="en-US" b="1" dirty="0">
                <a:ln w="0"/>
                <a:solidFill>
                  <a:schemeClr val="tx2">
                    <a:lumMod val="75000"/>
                  </a:schemeClr>
                </a:solidFill>
                <a:effectLst>
                  <a:outerShdw blurRad="38100" dist="19050" dir="2700000" algn="tl" rotWithShape="0">
                    <a:schemeClr val="dk1">
                      <a:alpha val="40000"/>
                    </a:schemeClr>
                  </a:outerShdw>
                </a:effectLst>
              </a:rPr>
              <a:t>部评论集以及部分评论文章。作品蝉联</a:t>
            </a:r>
            <a:r>
              <a:rPr lang="en-US" altLang="zh-CN" b="1" dirty="0">
                <a:ln w="0"/>
                <a:solidFill>
                  <a:schemeClr val="tx2">
                    <a:lumMod val="75000"/>
                  </a:schemeClr>
                </a:solidFill>
                <a:effectLst>
                  <a:outerShdw blurRad="38100" dist="19050" dir="2700000" algn="tl" rotWithShape="0">
                    <a:schemeClr val="dk1">
                      <a:alpha val="40000"/>
                    </a:schemeClr>
                  </a:outerShdw>
                </a:effectLst>
              </a:rPr>
              <a:t>1999-2006</a:t>
            </a:r>
            <a:r>
              <a:rPr lang="zh-CN" altLang="en-US" b="1" dirty="0">
                <a:ln w="0"/>
                <a:solidFill>
                  <a:schemeClr val="tx2">
                    <a:lumMod val="75000"/>
                  </a:schemeClr>
                </a:solidFill>
                <a:effectLst>
                  <a:outerShdw blurRad="38100" dist="19050" dir="2700000" algn="tl" rotWithShape="0">
                    <a:schemeClr val="dk1">
                      <a:alpha val="40000"/>
                    </a:schemeClr>
                  </a:outerShdw>
                </a:effectLst>
              </a:rPr>
              <a:t>年 中国科幻小说银河奖，</a:t>
            </a:r>
            <a:r>
              <a:rPr lang="en-US" altLang="zh-CN" b="1" dirty="0">
                <a:ln w="0"/>
                <a:solidFill>
                  <a:schemeClr val="tx2">
                    <a:lumMod val="75000"/>
                  </a:schemeClr>
                </a:solidFill>
                <a:effectLst>
                  <a:outerShdw blurRad="38100" dist="19050" dir="2700000" algn="tl" rotWithShape="0">
                    <a:schemeClr val="dk1">
                      <a:alpha val="40000"/>
                    </a:schemeClr>
                  </a:outerShdw>
                </a:effectLst>
              </a:rPr>
              <a:t>2010</a:t>
            </a:r>
            <a:r>
              <a:rPr lang="zh-CN" altLang="en-US" b="1" dirty="0">
                <a:ln w="0"/>
                <a:solidFill>
                  <a:schemeClr val="tx2">
                    <a:lumMod val="75000"/>
                  </a:schemeClr>
                </a:solidFill>
                <a:effectLst>
                  <a:outerShdw blurRad="38100" dist="19050" dir="2700000" algn="tl" rotWithShape="0">
                    <a:schemeClr val="dk1">
                      <a:alpha val="40000"/>
                    </a:schemeClr>
                  </a:outerShdw>
                </a:effectLst>
              </a:rPr>
              <a:t>年赵树理文学奖，</a:t>
            </a:r>
            <a:r>
              <a:rPr lang="en-US" altLang="zh-CN" b="1" dirty="0">
                <a:ln w="0"/>
                <a:solidFill>
                  <a:schemeClr val="tx2">
                    <a:lumMod val="75000"/>
                  </a:schemeClr>
                </a:solidFill>
                <a:effectLst>
                  <a:outerShdw blurRad="38100" dist="19050" dir="2700000" algn="tl" rotWithShape="0">
                    <a:schemeClr val="dk1">
                      <a:alpha val="40000"/>
                    </a:schemeClr>
                  </a:outerShdw>
                </a:effectLst>
              </a:rPr>
              <a:t>2011</a:t>
            </a:r>
            <a:r>
              <a:rPr lang="zh-CN" altLang="en-US" b="1" dirty="0">
                <a:ln w="0"/>
                <a:solidFill>
                  <a:schemeClr val="tx2">
                    <a:lumMod val="75000"/>
                  </a:schemeClr>
                </a:solidFill>
                <a:effectLst>
                  <a:outerShdw blurRad="38100" dist="19050" dir="2700000" algn="tl" rotWithShape="0">
                    <a:schemeClr val="dk1">
                      <a:alpha val="40000"/>
                    </a:schemeClr>
                  </a:outerShdw>
                </a:effectLst>
              </a:rPr>
              <a:t>年度</a:t>
            </a:r>
            <a:r>
              <a:rPr lang="en-US" altLang="zh-CN" b="1" dirty="0">
                <a:ln w="0"/>
                <a:solidFill>
                  <a:schemeClr val="tx2">
                    <a:lumMod val="75000"/>
                  </a:schemeClr>
                </a:solidFill>
                <a:effectLst>
                  <a:outerShdw blurRad="38100" dist="19050" dir="2700000" algn="tl" rotWithShape="0">
                    <a:schemeClr val="dk1">
                      <a:alpha val="40000"/>
                    </a:schemeClr>
                  </a:outerShdw>
                </a:effectLst>
              </a:rPr>
              <a:t>《</a:t>
            </a:r>
            <a:r>
              <a:rPr lang="zh-CN" altLang="en-US" b="1" dirty="0">
                <a:ln w="0"/>
                <a:solidFill>
                  <a:schemeClr val="tx2">
                    <a:lumMod val="75000"/>
                  </a:schemeClr>
                </a:solidFill>
                <a:effectLst>
                  <a:outerShdw blurRad="38100" dist="19050" dir="2700000" algn="tl" rotWithShape="0">
                    <a:schemeClr val="dk1">
                      <a:alpha val="40000"/>
                    </a:schemeClr>
                  </a:outerShdw>
                </a:effectLst>
              </a:rPr>
              <a:t>当代</a:t>
            </a:r>
            <a:r>
              <a:rPr lang="en-US" altLang="zh-CN" b="1" dirty="0">
                <a:ln w="0"/>
                <a:solidFill>
                  <a:schemeClr val="tx2">
                    <a:lumMod val="75000"/>
                  </a:schemeClr>
                </a:solidFill>
                <a:effectLst>
                  <a:outerShdw blurRad="38100" dist="19050" dir="2700000" algn="tl" rotWithShape="0">
                    <a:schemeClr val="dk1">
                      <a:alpha val="40000"/>
                    </a:schemeClr>
                  </a:outerShdw>
                </a:effectLst>
              </a:rPr>
              <a:t>》</a:t>
            </a:r>
            <a:r>
              <a:rPr lang="zh-CN" altLang="en-US" b="1" dirty="0">
                <a:ln w="0"/>
                <a:solidFill>
                  <a:schemeClr val="tx2">
                    <a:lumMod val="75000"/>
                  </a:schemeClr>
                </a:solidFill>
                <a:effectLst>
                  <a:outerShdw blurRad="38100" dist="19050" dir="2700000" algn="tl" rotWithShape="0">
                    <a:schemeClr val="dk1">
                      <a:alpha val="40000"/>
                    </a:schemeClr>
                  </a:outerShdw>
                </a:effectLst>
              </a:rPr>
              <a:t>长篇小说五佳，</a:t>
            </a:r>
            <a:r>
              <a:rPr lang="en-US" altLang="zh-CN" b="1" dirty="0">
                <a:ln w="0"/>
                <a:solidFill>
                  <a:schemeClr val="tx2">
                    <a:lumMod val="75000"/>
                  </a:schemeClr>
                </a:solidFill>
                <a:effectLst>
                  <a:outerShdw blurRad="38100" dist="19050" dir="2700000" algn="tl" rotWithShape="0">
                    <a:schemeClr val="dk1">
                      <a:alpha val="40000"/>
                    </a:schemeClr>
                  </a:outerShdw>
                </a:effectLst>
              </a:rPr>
              <a:t>2011</a:t>
            </a:r>
            <a:r>
              <a:rPr lang="zh-CN" altLang="en-US" b="1" dirty="0">
                <a:ln w="0"/>
                <a:solidFill>
                  <a:schemeClr val="tx2">
                    <a:lumMod val="75000"/>
                  </a:schemeClr>
                </a:solidFill>
                <a:effectLst>
                  <a:outerShdw blurRad="38100" dist="19050" dir="2700000" algn="tl" rotWithShape="0">
                    <a:schemeClr val="dk1">
                      <a:alpha val="40000"/>
                    </a:schemeClr>
                  </a:outerShdw>
                </a:effectLst>
              </a:rPr>
              <a:t>年华语科幻星云奖最佳长篇小说奖，</a:t>
            </a:r>
            <a:r>
              <a:rPr lang="en-US" altLang="zh-CN" b="1" dirty="0">
                <a:ln w="0"/>
                <a:solidFill>
                  <a:schemeClr val="tx2">
                    <a:lumMod val="75000"/>
                  </a:schemeClr>
                </a:solidFill>
                <a:effectLst>
                  <a:outerShdw blurRad="38100" dist="19050" dir="2700000" algn="tl" rotWithShape="0">
                    <a:schemeClr val="dk1">
                      <a:alpha val="40000"/>
                    </a:schemeClr>
                  </a:outerShdw>
                </a:effectLst>
              </a:rPr>
              <a:t>2010</a:t>
            </a:r>
            <a:r>
              <a:rPr lang="zh-CN" altLang="en-US" b="1" dirty="0">
                <a:ln w="0"/>
                <a:solidFill>
                  <a:schemeClr val="tx2">
                    <a:lumMod val="75000"/>
                  </a:schemeClr>
                </a:solidFill>
                <a:effectLst>
                  <a:outerShdw blurRad="38100" dist="19050" dir="2700000" algn="tl" rotWithShape="0">
                    <a:schemeClr val="dk1">
                      <a:alpha val="40000"/>
                    </a:schemeClr>
                  </a:outerShdw>
                </a:effectLst>
              </a:rPr>
              <a:t>年、</a:t>
            </a:r>
            <a:r>
              <a:rPr lang="en-US" altLang="zh-CN" b="1" dirty="0">
                <a:ln w="0"/>
                <a:solidFill>
                  <a:schemeClr val="tx2">
                    <a:lumMod val="75000"/>
                  </a:schemeClr>
                </a:solidFill>
                <a:effectLst>
                  <a:outerShdw blurRad="38100" dist="19050" dir="2700000" algn="tl" rotWithShape="0">
                    <a:schemeClr val="dk1">
                      <a:alpha val="40000"/>
                    </a:schemeClr>
                  </a:outerShdw>
                </a:effectLst>
              </a:rPr>
              <a:t>2011</a:t>
            </a:r>
            <a:r>
              <a:rPr lang="zh-CN" altLang="en-US" b="1" dirty="0">
                <a:ln w="0"/>
                <a:solidFill>
                  <a:schemeClr val="tx2">
                    <a:lumMod val="75000"/>
                  </a:schemeClr>
                </a:solidFill>
                <a:effectLst>
                  <a:outerShdw blurRad="38100" dist="19050" dir="2700000" algn="tl" rotWithShape="0">
                    <a:schemeClr val="dk1">
                      <a:alpha val="40000"/>
                    </a:schemeClr>
                  </a:outerShdw>
                </a:effectLst>
              </a:rPr>
              <a:t>年 华语科幻星云奖最佳科幻作家奖，</a:t>
            </a:r>
            <a:r>
              <a:rPr lang="en-US" altLang="zh-CN" b="1" dirty="0">
                <a:ln w="0"/>
                <a:solidFill>
                  <a:schemeClr val="tx2">
                    <a:lumMod val="75000"/>
                  </a:schemeClr>
                </a:solidFill>
                <a:effectLst>
                  <a:outerShdw blurRad="38100" dist="19050" dir="2700000" algn="tl" rotWithShape="0">
                    <a:schemeClr val="dk1">
                      <a:alpha val="40000"/>
                    </a:schemeClr>
                  </a:outerShdw>
                </a:effectLst>
              </a:rPr>
              <a:t>2012</a:t>
            </a:r>
            <a:r>
              <a:rPr lang="zh-CN" altLang="en-US" b="1" dirty="0">
                <a:ln w="0"/>
                <a:solidFill>
                  <a:schemeClr val="tx2">
                    <a:lumMod val="75000"/>
                  </a:schemeClr>
                </a:solidFill>
                <a:effectLst>
                  <a:outerShdw blurRad="38100" dist="19050" dir="2700000" algn="tl" rotWithShape="0">
                    <a:schemeClr val="dk1">
                      <a:alpha val="40000"/>
                    </a:schemeClr>
                  </a:outerShdw>
                </a:effectLst>
              </a:rPr>
              <a:t>年人民文学柔石奖短篇小说金奖，</a:t>
            </a:r>
            <a:r>
              <a:rPr lang="en-US" altLang="zh-CN" b="1" dirty="0">
                <a:ln w="0"/>
                <a:solidFill>
                  <a:schemeClr val="tx2">
                    <a:lumMod val="75000"/>
                  </a:schemeClr>
                </a:solidFill>
                <a:effectLst>
                  <a:outerShdw blurRad="38100" dist="19050" dir="2700000" algn="tl" rotWithShape="0">
                    <a:schemeClr val="dk1">
                      <a:alpha val="40000"/>
                    </a:schemeClr>
                  </a:outerShdw>
                </a:effectLst>
              </a:rPr>
              <a:t>2013</a:t>
            </a:r>
            <a:r>
              <a:rPr lang="zh-CN" altLang="en-US" b="1" dirty="0">
                <a:ln w="0"/>
                <a:solidFill>
                  <a:schemeClr val="tx2">
                    <a:lumMod val="75000"/>
                  </a:schemeClr>
                </a:solidFill>
                <a:effectLst>
                  <a:outerShdw blurRad="38100" dist="19050" dir="2700000" algn="tl" rotWithShape="0">
                    <a:schemeClr val="dk1">
                      <a:alpha val="40000"/>
                    </a:schemeClr>
                  </a:outerShdw>
                </a:effectLst>
              </a:rPr>
              <a:t>年首 届西湖．类型文学奖金奖，</a:t>
            </a:r>
            <a:r>
              <a:rPr lang="en-US" altLang="zh-CN" b="1" dirty="0">
                <a:ln w="0"/>
                <a:solidFill>
                  <a:schemeClr val="tx2">
                    <a:lumMod val="75000"/>
                  </a:schemeClr>
                </a:solidFill>
                <a:effectLst>
                  <a:outerShdw blurRad="38100" dist="19050" dir="2700000" algn="tl" rotWithShape="0">
                    <a:schemeClr val="dk1">
                      <a:alpha val="40000"/>
                    </a:schemeClr>
                  </a:outerShdw>
                </a:effectLst>
              </a:rPr>
              <a:t>2013</a:t>
            </a:r>
            <a:r>
              <a:rPr lang="zh-CN" altLang="en-US" b="1" dirty="0">
                <a:ln w="0"/>
                <a:solidFill>
                  <a:schemeClr val="tx2">
                    <a:lumMod val="75000"/>
                  </a:schemeClr>
                </a:solidFill>
                <a:effectLst>
                  <a:outerShdw blurRad="38100" dist="19050" dir="2700000" algn="tl" rotWithShape="0">
                    <a:schemeClr val="dk1">
                      <a:alpha val="40000"/>
                    </a:schemeClr>
                  </a:outerShdw>
                </a:effectLst>
              </a:rPr>
              <a:t>年中国作协优秀儿童文学奖，</a:t>
            </a:r>
            <a:r>
              <a:rPr lang="en-US" altLang="zh-CN" b="1" dirty="0">
                <a:ln w="0"/>
                <a:solidFill>
                  <a:schemeClr val="tx2">
                    <a:lumMod val="75000"/>
                  </a:schemeClr>
                </a:solidFill>
                <a:effectLst>
                  <a:outerShdw blurRad="38100" dist="19050" dir="2700000" algn="tl" rotWithShape="0">
                    <a:schemeClr val="dk1">
                      <a:alpha val="40000"/>
                    </a:schemeClr>
                  </a:outerShdw>
                </a:effectLst>
              </a:rPr>
              <a:t>2015</a:t>
            </a:r>
            <a:r>
              <a:rPr lang="zh-CN" altLang="en-US" b="1" dirty="0">
                <a:ln w="0"/>
                <a:solidFill>
                  <a:schemeClr val="tx2">
                    <a:lumMod val="75000"/>
                  </a:schemeClr>
                </a:solidFill>
                <a:effectLst>
                  <a:outerShdw blurRad="38100" dist="19050" dir="2700000" algn="tl" rotWithShape="0">
                    <a:schemeClr val="dk1">
                      <a:alpha val="40000"/>
                    </a:schemeClr>
                  </a:outerShdw>
                </a:effectLst>
              </a:rPr>
              <a:t>年中央电视台和中宣部中国好书奖。</a:t>
            </a:r>
            <a:r>
              <a:rPr lang="en-US" altLang="zh-CN" b="1" dirty="0">
                <a:ln w="0"/>
                <a:solidFill>
                  <a:schemeClr val="tx2">
                    <a:lumMod val="75000"/>
                  </a:schemeClr>
                </a:solidFill>
                <a:effectLst>
                  <a:outerShdw blurRad="38100" dist="19050" dir="2700000" algn="tl" rotWithShape="0">
                    <a:schemeClr val="dk1">
                      <a:alpha val="40000"/>
                    </a:schemeClr>
                  </a:outerShdw>
                </a:effectLst>
              </a:rPr>
              <a:t>2015</a:t>
            </a:r>
            <a:r>
              <a:rPr lang="zh-CN" altLang="en-US" b="1" dirty="0">
                <a:ln w="0"/>
                <a:solidFill>
                  <a:schemeClr val="tx2">
                    <a:lumMod val="75000"/>
                  </a:schemeClr>
                </a:solidFill>
                <a:effectLst>
                  <a:outerShdw blurRad="38100" dist="19050" dir="2700000" algn="tl" rotWithShape="0">
                    <a:schemeClr val="dk1">
                      <a:alpha val="40000"/>
                    </a:schemeClr>
                  </a:outerShdw>
                </a:effectLst>
              </a:rPr>
              <a:t>年</a:t>
            </a:r>
            <a:r>
              <a:rPr lang="en-US" altLang="zh-CN" b="1" dirty="0">
                <a:ln w="0"/>
                <a:solidFill>
                  <a:schemeClr val="tx2">
                    <a:lumMod val="75000"/>
                  </a:schemeClr>
                </a:solidFill>
                <a:effectLst>
                  <a:outerShdw blurRad="38100" dist="19050" dir="2700000" algn="tl" rotWithShape="0">
                    <a:schemeClr val="dk1">
                      <a:alpha val="40000"/>
                    </a:schemeClr>
                  </a:outerShdw>
                </a:effectLst>
              </a:rPr>
              <a:t>8</a:t>
            </a:r>
            <a:r>
              <a:rPr lang="zh-CN" altLang="en-US" b="1" dirty="0">
                <a:ln w="0"/>
                <a:solidFill>
                  <a:schemeClr val="tx2">
                    <a:lumMod val="75000"/>
                  </a:schemeClr>
                </a:solidFill>
                <a:effectLst>
                  <a:outerShdw blurRad="38100" dist="19050" dir="2700000" algn="tl" rotWithShape="0">
                    <a:schemeClr val="dk1">
                      <a:alpha val="40000"/>
                    </a:schemeClr>
                  </a:outerShdw>
                </a:effectLst>
              </a:rPr>
              <a:t>月</a:t>
            </a:r>
            <a:r>
              <a:rPr lang="en-US" altLang="zh-CN" b="1" dirty="0">
                <a:ln w="0"/>
                <a:solidFill>
                  <a:schemeClr val="tx2">
                    <a:lumMod val="75000"/>
                  </a:schemeClr>
                </a:solidFill>
                <a:effectLst>
                  <a:outerShdw blurRad="38100" dist="19050" dir="2700000" algn="tl" rotWithShape="0">
                    <a:schemeClr val="dk1">
                      <a:alpha val="40000"/>
                    </a:schemeClr>
                  </a:outerShdw>
                </a:effectLst>
              </a:rPr>
              <a:t>23</a:t>
            </a:r>
            <a:r>
              <a:rPr lang="zh-CN" altLang="en-US" b="1" dirty="0">
                <a:ln w="0"/>
                <a:solidFill>
                  <a:schemeClr val="tx2">
                    <a:lumMod val="75000"/>
                  </a:schemeClr>
                </a:solidFill>
                <a:effectLst>
                  <a:outerShdw blurRad="38100" dist="19050" dir="2700000" algn="tl" rotWithShape="0">
                    <a:schemeClr val="dk1">
                      <a:alpha val="40000"/>
                    </a:schemeClr>
                  </a:outerShdw>
                </a:effectLst>
              </a:rPr>
              <a:t>日，</a:t>
            </a:r>
            <a:r>
              <a:rPr lang="en-US" altLang="zh-CN" b="1" dirty="0">
                <a:ln w="0"/>
                <a:solidFill>
                  <a:schemeClr val="tx2">
                    <a:lumMod val="75000"/>
                  </a:schemeClr>
                </a:solidFill>
                <a:effectLst>
                  <a:outerShdw blurRad="38100" dist="19050" dir="2700000" algn="tl" rotWithShape="0">
                    <a:schemeClr val="dk1">
                      <a:alpha val="40000"/>
                    </a:schemeClr>
                  </a:outerShdw>
                </a:effectLst>
              </a:rPr>
              <a:t>《</a:t>
            </a:r>
            <a:r>
              <a:rPr lang="zh-CN" altLang="en-US" b="1" dirty="0">
                <a:ln w="0"/>
                <a:solidFill>
                  <a:schemeClr val="tx2">
                    <a:lumMod val="75000"/>
                  </a:schemeClr>
                </a:solidFill>
                <a:effectLst>
                  <a:outerShdw blurRad="38100" dist="19050" dir="2700000" algn="tl" rotWithShape="0">
                    <a:schemeClr val="dk1">
                      <a:alpha val="40000"/>
                    </a:schemeClr>
                  </a:outerShdw>
                </a:effectLst>
              </a:rPr>
              <a:t>三体</a:t>
            </a:r>
            <a:r>
              <a:rPr lang="en-US" altLang="zh-CN" b="1" dirty="0">
                <a:ln w="0"/>
                <a:solidFill>
                  <a:schemeClr val="tx2">
                    <a:lumMod val="75000"/>
                  </a:schemeClr>
                </a:solidFill>
                <a:effectLst>
                  <a:outerShdw blurRad="38100" dist="19050" dir="2700000" algn="tl" rotWithShape="0">
                    <a:schemeClr val="dk1">
                      <a:alpha val="40000"/>
                    </a:schemeClr>
                  </a:outerShdw>
                </a:effectLst>
              </a:rPr>
              <a:t>》</a:t>
            </a:r>
            <a:r>
              <a:rPr lang="zh-CN" altLang="en-US" b="1" dirty="0">
                <a:ln w="0"/>
                <a:solidFill>
                  <a:schemeClr val="tx2">
                    <a:lumMod val="75000"/>
                  </a:schemeClr>
                </a:solidFill>
                <a:effectLst>
                  <a:outerShdw blurRad="38100" dist="19050" dir="2700000" algn="tl" rotWithShape="0">
                    <a:schemeClr val="dk1">
                      <a:alpha val="40000"/>
                    </a:schemeClr>
                  </a:outerShdw>
                </a:effectLst>
              </a:rPr>
              <a:t>英文版获”第</a:t>
            </a:r>
            <a:r>
              <a:rPr lang="en-US" altLang="zh-CN" b="1" dirty="0">
                <a:ln w="0"/>
                <a:solidFill>
                  <a:schemeClr val="tx2">
                    <a:lumMod val="75000"/>
                  </a:schemeClr>
                </a:solidFill>
                <a:effectLst>
                  <a:outerShdw blurRad="38100" dist="19050" dir="2700000" algn="tl" rotWithShape="0">
                    <a:schemeClr val="dk1">
                      <a:alpha val="40000"/>
                    </a:schemeClr>
                  </a:outerShdw>
                </a:effectLst>
              </a:rPr>
              <a:t>73</a:t>
            </a:r>
            <a:r>
              <a:rPr lang="zh-CN" altLang="en-US" b="1" dirty="0">
                <a:ln w="0"/>
                <a:solidFill>
                  <a:schemeClr val="tx2">
                    <a:lumMod val="75000"/>
                  </a:schemeClr>
                </a:solidFill>
                <a:effectLst>
                  <a:outerShdw blurRad="38100" dist="19050" dir="2700000" algn="tl" rotWithShape="0">
                    <a:schemeClr val="dk1">
                      <a:alpha val="40000"/>
                    </a:schemeClr>
                  </a:outerShdw>
                </a:effectLst>
              </a:rPr>
              <a:t>届雨果奖”最佳长篇小说奖。</a:t>
            </a:r>
          </a:p>
        </p:txBody>
      </p:sp>
      <p:pic>
        <p:nvPicPr>
          <p:cNvPr id="1026" name="Picture 2" descr="电影级听觉享受！刘慈欣《三体》广播剧来袭，闭上眼睛躺着听！_业界_科技快报_砍柴网">
            <a:extLst>
              <a:ext uri="{FF2B5EF4-FFF2-40B4-BE49-F238E27FC236}">
                <a16:creationId xmlns:a16="http://schemas.microsoft.com/office/drawing/2014/main" id="{E22CEE23-AC95-4F0E-59C7-526D1395FE5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611" t="7500" r="30093" b="9931"/>
          <a:stretch/>
        </p:blipFill>
        <p:spPr bwMode="auto">
          <a:xfrm>
            <a:off x="9581737" y="150046"/>
            <a:ext cx="1619664" cy="2158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914047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500"/>
                            </p:stCondLst>
                            <p:childTnLst>
                              <p:par>
                                <p:cTn id="15" presetID="21" presetClass="entr" presetSubtype="1" fill="hold" nodeType="afterEffect">
                                  <p:stCondLst>
                                    <p:cond delay="0"/>
                                  </p:stCondLst>
                                  <p:childTnLst>
                                    <p:set>
                                      <p:cBhvr>
                                        <p:cTn id="16" dur="1" fill="hold">
                                          <p:stCondLst>
                                            <p:cond delay="0"/>
                                          </p:stCondLst>
                                        </p:cTn>
                                        <p:tgtEl>
                                          <p:spTgt spid="1026"/>
                                        </p:tgtEl>
                                        <p:attrNameLst>
                                          <p:attrName>style.visibility</p:attrName>
                                        </p:attrNameLst>
                                      </p:cBhvr>
                                      <p:to>
                                        <p:strVal val="visible"/>
                                      </p:to>
                                    </p:set>
                                    <p:animEffect transition="in" filter="wheel(1)">
                                      <p:cBhvr>
                                        <p:cTn id="17"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 grpId="0"/>
      <p:bldP spid="7"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0F6C441E-57CE-E284-1BF7-A3535E18F7B0}"/>
            </a:ext>
          </a:extLst>
        </p:cNvPr>
        <p:cNvGrpSpPr/>
        <p:nvPr/>
      </p:nvGrpSpPr>
      <p:grpSpPr>
        <a:xfrm>
          <a:off x="0" y="0"/>
          <a:ext cx="0" cy="0"/>
          <a:chOff x="0" y="0"/>
          <a:chExt cx="0" cy="0"/>
        </a:xfrm>
      </p:grpSpPr>
      <p:sp>
        <p:nvSpPr>
          <p:cNvPr id="6" name="矩形 5">
            <a:extLst>
              <a:ext uri="{FF2B5EF4-FFF2-40B4-BE49-F238E27FC236}">
                <a16:creationId xmlns:a16="http://schemas.microsoft.com/office/drawing/2014/main" id="{B6E56421-C8EB-89FC-6692-58D9F32248A2}"/>
              </a:ext>
            </a:extLst>
          </p:cNvPr>
          <p:cNvSpPr/>
          <p:nvPr/>
        </p:nvSpPr>
        <p:spPr>
          <a:xfrm>
            <a:off x="-187325" y="2028825"/>
            <a:ext cx="12553950" cy="2362200"/>
          </a:xfrm>
          <a:prstGeom prst="rect">
            <a:avLst/>
          </a:prstGeom>
          <a:solidFill>
            <a:schemeClr val="bg1">
              <a:alpha val="3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87645ABE-B67C-4B77-F33C-B7845B321E82}"/>
              </a:ext>
            </a:extLst>
          </p:cNvPr>
          <p:cNvSpPr>
            <a:spLocks noGrp="1"/>
          </p:cNvSpPr>
          <p:nvPr>
            <p:ph type="title"/>
          </p:nvPr>
        </p:nvSpPr>
        <p:spPr>
          <a:xfrm>
            <a:off x="831850" y="2028825"/>
            <a:ext cx="10515600" cy="1400175"/>
          </a:xfrm>
        </p:spPr>
        <p:txBody>
          <a:bodyPr>
            <a:normAutofit/>
          </a:bodyPr>
          <a:lstStyle/>
          <a:p>
            <a:pPr algn="ctr"/>
            <a:r>
              <a:rPr lang="zh-CN" altLang="en-US" sz="6600" b="1" dirty="0">
                <a:solidFill>
                  <a:schemeClr val="accent3">
                    <a:lumMod val="60000"/>
                    <a:lumOff val="40000"/>
                  </a:schemeClr>
                </a:solidFill>
              </a:rPr>
              <a:t>序</a:t>
            </a:r>
          </a:p>
        </p:txBody>
      </p:sp>
      <p:sp>
        <p:nvSpPr>
          <p:cNvPr id="5" name="文本占位符 4">
            <a:extLst>
              <a:ext uri="{FF2B5EF4-FFF2-40B4-BE49-F238E27FC236}">
                <a16:creationId xmlns:a16="http://schemas.microsoft.com/office/drawing/2014/main" id="{37CFE021-6956-BFEE-84F8-2DDE5CF993D4}"/>
              </a:ext>
            </a:extLst>
          </p:cNvPr>
          <p:cNvSpPr>
            <a:spLocks noGrp="1"/>
          </p:cNvSpPr>
          <p:nvPr>
            <p:ph type="body" idx="1"/>
          </p:nvPr>
        </p:nvSpPr>
        <p:spPr>
          <a:xfrm>
            <a:off x="831850" y="3429000"/>
            <a:ext cx="10515600" cy="1500187"/>
          </a:xfrm>
        </p:spPr>
        <p:txBody>
          <a:bodyPr/>
          <a:lstStyle/>
          <a:p>
            <a:pPr algn="ctr"/>
            <a:r>
              <a:rPr lang="zh-CN" altLang="en-US" dirty="0">
                <a:gradFill>
                  <a:gsLst>
                    <a:gs pos="0">
                      <a:srgbClr val="FCEF8C"/>
                    </a:gs>
                    <a:gs pos="78000">
                      <a:srgbClr val="FFC000"/>
                    </a:gs>
                    <a:gs pos="100000">
                      <a:srgbClr val="FFC000"/>
                    </a:gs>
                  </a:gsLst>
                  <a:lin ang="0" scaled="1"/>
                </a:gradFill>
              </a:rPr>
              <a:t>小说主要情节</a:t>
            </a:r>
          </a:p>
        </p:txBody>
      </p:sp>
      <p:sp>
        <p:nvSpPr>
          <p:cNvPr id="8" name="文本框 7">
            <a:extLst>
              <a:ext uri="{FF2B5EF4-FFF2-40B4-BE49-F238E27FC236}">
                <a16:creationId xmlns:a16="http://schemas.microsoft.com/office/drawing/2014/main" id="{F23A5E91-5DC5-227C-E039-C3B7976D3276}"/>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zh-CN" altLang="en-US" sz="4400" b="1" dirty="0">
                <a:solidFill>
                  <a:schemeClr val="accent3">
                    <a:lumMod val="60000"/>
                    <a:lumOff val="40000"/>
                  </a:schemeClr>
                </a:solidFill>
                <a:latin typeface="+mj-lt"/>
                <a:ea typeface="+mj-ea"/>
                <a:cs typeface="+mj-cs"/>
              </a:rPr>
              <a:t>序：</a:t>
            </a:r>
          </a:p>
        </p:txBody>
      </p:sp>
    </p:spTree>
    <p:extLst>
      <p:ext uri="{BB962C8B-B14F-4D97-AF65-F5344CB8AC3E}">
        <p14:creationId xmlns:p14="http://schemas.microsoft.com/office/powerpoint/2010/main" val="2808178987"/>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1"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wipe(up)">
                                      <p:cBhvr>
                                        <p:cTn id="11" dur="500"/>
                                        <p:tgtEl>
                                          <p:spTgt spid="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5">
                                            <p:txEl>
                                              <p:pRg st="0" end="0"/>
                                            </p:txEl>
                                          </p:spTgt>
                                        </p:tgtEl>
                                      </p:cBhvr>
                                    </p:animEffect>
                                    <p:set>
                                      <p:cBhvr>
                                        <p:cTn id="16" dur="1" fill="hold">
                                          <p:stCondLst>
                                            <p:cond delay="499"/>
                                          </p:stCondLst>
                                        </p:cTn>
                                        <p:tgtEl>
                                          <p:spTgt spid="5">
                                            <p:txEl>
                                              <p:pRg st="0" end="0"/>
                                            </p:txEl>
                                          </p:spTgt>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6"/>
                                        </p:tgtEl>
                                      </p:cBhvr>
                                    </p:animEffect>
                                    <p:set>
                                      <p:cBhvr>
                                        <p:cTn id="19" dur="1" fill="hold">
                                          <p:stCondLst>
                                            <p:cond delay="499"/>
                                          </p:stCondLst>
                                        </p:cTn>
                                        <p:tgtEl>
                                          <p:spTgt spid="6"/>
                                        </p:tgtEl>
                                        <p:attrNameLst>
                                          <p:attrName>style.visibility</p:attrName>
                                        </p:attrNameLst>
                                      </p:cBhvr>
                                      <p:to>
                                        <p:strVal val="hidden"/>
                                      </p:to>
                                    </p:set>
                                  </p:childTnLst>
                                </p:cTn>
                              </p:par>
                            </p:childTnLst>
                          </p:cTn>
                        </p:par>
                        <p:par>
                          <p:cTn id="20" fill="hold">
                            <p:stCondLst>
                              <p:cond delay="500"/>
                            </p:stCondLst>
                            <p:childTnLst>
                              <p:par>
                                <p:cTn id="21" presetID="6" presetClass="emph" presetSubtype="0" fill="hold" grpId="2" nodeType="afterEffect">
                                  <p:stCondLst>
                                    <p:cond delay="0"/>
                                  </p:stCondLst>
                                  <p:childTnLst>
                                    <p:animScale>
                                      <p:cBhvr>
                                        <p:cTn id="22" dur="2000" fill="hold"/>
                                        <p:tgtEl>
                                          <p:spTgt spid="2"/>
                                        </p:tgtEl>
                                      </p:cBhvr>
                                      <p:by x="66670" y="66670"/>
                                    </p:animScale>
                                  </p:childTnLst>
                                </p:cTn>
                              </p:par>
                              <p:par>
                                <p:cTn id="23" presetID="42" presetClass="path" presetSubtype="0" accel="50000" decel="50000" fill="hold" grpId="1" nodeType="withEffect">
                                  <p:stCondLst>
                                    <p:cond delay="0"/>
                                  </p:stCondLst>
                                  <p:childTnLst>
                                    <p:animMotion origin="layout" path="M 8.33333E-7 3.33333E-6 L -0.4487 -0.26181 " pathEditMode="relative" rAng="0" ptsTypes="AA">
                                      <p:cBhvr>
                                        <p:cTn id="24" dur="2000" fill="hold"/>
                                        <p:tgtEl>
                                          <p:spTgt spid="2"/>
                                        </p:tgtEl>
                                        <p:attrNameLst>
                                          <p:attrName>ppt_x</p:attrName>
                                          <p:attrName>ppt_y</p:attrName>
                                        </p:attrNameLst>
                                      </p:cBhvr>
                                      <p:rCtr x="-22435" y="-13102"/>
                                    </p:animMotion>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xit" presetSubtype="0" fill="hold" grpId="3" nodeType="withEffect">
                                  <p:stCondLst>
                                    <p:cond delay="0"/>
                                  </p:stCondLst>
                                  <p:childTnLst>
                                    <p:animEffect transition="out" filter="fade">
                                      <p:cBhvr>
                                        <p:cTn id="30" dur="500"/>
                                        <p:tgtEl>
                                          <p:spTgt spid="2"/>
                                        </p:tgtEl>
                                      </p:cBhvr>
                                    </p:animEffect>
                                    <p:set>
                                      <p:cBhvr>
                                        <p:cTn id="31"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p:bldP spid="2" grpId="1"/>
      <p:bldP spid="2" grpId="2"/>
      <p:bldP spid="2" grpId="3"/>
      <p:bldP spid="5" grpId="0" build="p"/>
      <p:bldP spid="5" grpId="1" build="p"/>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71F64F9D-B9AE-3CF1-3BB5-CE5AA89EE1B0}"/>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1BBD129A-2080-C170-32FC-EE1CE5E6B178}"/>
              </a:ext>
            </a:extLst>
          </p:cNvPr>
          <p:cNvSpPr/>
          <p:nvPr/>
        </p:nvSpPr>
        <p:spPr>
          <a:xfrm>
            <a:off x="257175" y="1805781"/>
            <a:ext cx="11801474" cy="3118644"/>
          </a:xfrm>
          <a:prstGeom prst="rect">
            <a:avLst/>
          </a:prstGeom>
          <a:solidFill>
            <a:schemeClr val="bg1">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F0B22D82-C4BF-D851-37C3-E20BF77F10FF}"/>
              </a:ext>
            </a:extLst>
          </p:cNvPr>
          <p:cNvSpPr>
            <a:spLocks noGrp="1"/>
          </p:cNvSpPr>
          <p:nvPr>
            <p:ph type="title"/>
          </p:nvPr>
        </p:nvSpPr>
        <p:spPr>
          <a:xfrm>
            <a:off x="981075" y="482599"/>
            <a:ext cx="10515600" cy="1325563"/>
          </a:xfrm>
        </p:spPr>
        <p:txBody>
          <a:bodyPr>
            <a:normAutofit/>
          </a:bodyPr>
          <a:lstStyle/>
          <a:p>
            <a:r>
              <a:rPr lang="en-US" altLang="zh-CN" b="1" dirty="0">
                <a:solidFill>
                  <a:schemeClr val="accent3">
                    <a:lumMod val="60000"/>
                    <a:lumOff val="40000"/>
                  </a:schemeClr>
                </a:solidFill>
              </a:rPr>
              <a:t>Ⅰ</a:t>
            </a:r>
            <a:r>
              <a:rPr lang="zh-CN" altLang="en-US" b="1" dirty="0">
                <a:solidFill>
                  <a:schemeClr val="accent3">
                    <a:lumMod val="60000"/>
                    <a:lumOff val="40000"/>
                  </a:schemeClr>
                </a:solidFill>
              </a:rPr>
              <a:t>爱因斯坦赤道</a:t>
            </a:r>
          </a:p>
        </p:txBody>
      </p:sp>
      <p:sp>
        <p:nvSpPr>
          <p:cNvPr id="7" name="内容占位符 6">
            <a:extLst>
              <a:ext uri="{FF2B5EF4-FFF2-40B4-BE49-F238E27FC236}">
                <a16:creationId xmlns:a16="http://schemas.microsoft.com/office/drawing/2014/main" id="{301A7B35-C336-BD7E-FBF5-B620670977ED}"/>
              </a:ext>
            </a:extLst>
          </p:cNvPr>
          <p:cNvSpPr>
            <a:spLocks noGrp="1"/>
          </p:cNvSpPr>
          <p:nvPr>
            <p:ph idx="1"/>
          </p:nvPr>
        </p:nvSpPr>
        <p:spPr>
          <a:xfrm>
            <a:off x="257175" y="1808162"/>
            <a:ext cx="11801475" cy="4351338"/>
          </a:xfrm>
        </p:spPr>
        <p:txBody>
          <a:bodyPr wrap="square">
            <a:normAutofit/>
          </a:bodyPr>
          <a:lstStyle/>
          <a:p>
            <a:pPr marL="0" indent="0">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粒子加速器：在北纬</a:t>
            </a:r>
            <a:r>
              <a:rPr lang="en-US" altLang="zh-CN" b="1" dirty="0">
                <a:ln w="0"/>
                <a:solidFill>
                  <a:schemeClr val="tx2">
                    <a:lumMod val="75000"/>
                  </a:schemeClr>
                </a:solidFill>
                <a:effectLst>
                  <a:outerShdw blurRad="38100" dist="19050" dir="2700000" algn="tl" rotWithShape="0">
                    <a:schemeClr val="dk1">
                      <a:alpha val="40000"/>
                    </a:schemeClr>
                  </a:outerShdw>
                </a:effectLst>
              </a:rPr>
              <a:t>45°</a:t>
            </a:r>
            <a:r>
              <a:rPr lang="zh-CN" altLang="en-US" b="1" dirty="0">
                <a:ln w="0"/>
                <a:solidFill>
                  <a:schemeClr val="tx2">
                    <a:lumMod val="75000"/>
                  </a:schemeClr>
                </a:solidFill>
                <a:effectLst>
                  <a:outerShdw blurRad="38100" dist="19050" dir="2700000" algn="tl" rotWithShape="0">
                    <a:schemeClr val="dk1">
                      <a:alpha val="40000"/>
                    </a:schemeClr>
                  </a:outerShdw>
                </a:effectLst>
              </a:rPr>
              <a:t>线上绕地球一周，人类建造的最大的粒子加速器，控制中心位于塔克拉玛干沙漠中，物理学家们希望通过它找到“大统一模型”（宇宙的终极规律）。</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丁仪的“环球旅行”：带着妻子方琳和女儿文文坐在爱因斯坦赤道的维修车上欣赏地球上的各种景致，丁仪送走妻女后回到控制中心。</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“噩梦”：爱因斯坦赤道突然消失，人们只在控制中心前的荒漠中发现了一小片草。</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p:txBody>
      </p:sp>
      <p:sp>
        <p:nvSpPr>
          <p:cNvPr id="8" name="文本框 7">
            <a:extLst>
              <a:ext uri="{FF2B5EF4-FFF2-40B4-BE49-F238E27FC236}">
                <a16:creationId xmlns:a16="http://schemas.microsoft.com/office/drawing/2014/main" id="{7D69BD0F-0190-AE87-5BA9-C75BE533C2E4}"/>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zh-CN" altLang="en-US" sz="4400" b="1" dirty="0">
                <a:solidFill>
                  <a:schemeClr val="accent3">
                    <a:lumMod val="60000"/>
                    <a:lumOff val="40000"/>
                  </a:schemeClr>
                </a:solidFill>
                <a:latin typeface="+mj-lt"/>
                <a:ea typeface="+mj-ea"/>
                <a:cs typeface="+mj-cs"/>
              </a:rPr>
              <a:t>序：</a:t>
            </a:r>
          </a:p>
        </p:txBody>
      </p:sp>
    </p:spTree>
    <p:extLst>
      <p:ext uri="{BB962C8B-B14F-4D97-AF65-F5344CB8AC3E}">
        <p14:creationId xmlns:p14="http://schemas.microsoft.com/office/powerpoint/2010/main" val="3160393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500"/>
                                        <p:tgtEl>
                                          <p:spTgt spid="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500"/>
                                        <p:tgtEl>
                                          <p:spTgt spid="7">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xEl>
                                              <p:pRg st="2" end="2"/>
                                            </p:txEl>
                                          </p:spTgt>
                                        </p:tgtEl>
                                        <p:attrNameLst>
                                          <p:attrName>style.visibility</p:attrName>
                                        </p:attrNameLst>
                                      </p:cBhvr>
                                      <p:to>
                                        <p:strVal val="visible"/>
                                      </p:to>
                                    </p:set>
                                    <p:animEffect transition="in" filter="fade">
                                      <p:cBhvr>
                                        <p:cTn id="24"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7"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C7FD802D-629A-7A0A-1775-251A2E0C0F7A}"/>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43456838-A3E4-863C-9EBB-A8D2742446F7}"/>
              </a:ext>
            </a:extLst>
          </p:cNvPr>
          <p:cNvSpPr/>
          <p:nvPr/>
        </p:nvSpPr>
        <p:spPr>
          <a:xfrm>
            <a:off x="257175" y="1707385"/>
            <a:ext cx="11677650" cy="4351338"/>
          </a:xfrm>
          <a:prstGeom prst="rect">
            <a:avLst/>
          </a:prstGeom>
          <a:solidFill>
            <a:schemeClr val="bg1">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A9F9597E-8D7F-8DA5-DB36-7DE605298BC8}"/>
              </a:ext>
            </a:extLst>
          </p:cNvPr>
          <p:cNvSpPr>
            <a:spLocks noGrp="1"/>
          </p:cNvSpPr>
          <p:nvPr>
            <p:ph type="title"/>
          </p:nvPr>
        </p:nvSpPr>
        <p:spPr>
          <a:xfrm>
            <a:off x="981075" y="482599"/>
            <a:ext cx="10515600" cy="1325563"/>
          </a:xfrm>
        </p:spPr>
        <p:txBody>
          <a:bodyPr>
            <a:normAutofit/>
          </a:bodyPr>
          <a:lstStyle/>
          <a:p>
            <a:r>
              <a:rPr lang="en-US" altLang="zh-CN" b="1" dirty="0">
                <a:solidFill>
                  <a:schemeClr val="accent3">
                    <a:lumMod val="60000"/>
                    <a:lumOff val="40000"/>
                  </a:schemeClr>
                </a:solidFill>
              </a:rPr>
              <a:t>Ⅱ</a:t>
            </a:r>
            <a:r>
              <a:rPr lang="zh-CN" altLang="en-US" b="1" dirty="0">
                <a:solidFill>
                  <a:schemeClr val="accent3">
                    <a:lumMod val="60000"/>
                    <a:lumOff val="40000"/>
                  </a:schemeClr>
                </a:solidFill>
              </a:rPr>
              <a:t>真空衰变</a:t>
            </a:r>
          </a:p>
        </p:txBody>
      </p:sp>
      <p:sp>
        <p:nvSpPr>
          <p:cNvPr id="7" name="内容占位符 6">
            <a:extLst>
              <a:ext uri="{FF2B5EF4-FFF2-40B4-BE49-F238E27FC236}">
                <a16:creationId xmlns:a16="http://schemas.microsoft.com/office/drawing/2014/main" id="{8A30A613-B4D2-670F-47F7-B8EA1C69AE45}"/>
              </a:ext>
            </a:extLst>
          </p:cNvPr>
          <p:cNvSpPr>
            <a:spLocks noGrp="1"/>
          </p:cNvSpPr>
          <p:nvPr>
            <p:ph idx="1"/>
          </p:nvPr>
        </p:nvSpPr>
        <p:spPr>
          <a:xfrm>
            <a:off x="257175" y="1808162"/>
            <a:ext cx="11801475" cy="4351338"/>
          </a:xfrm>
        </p:spPr>
        <p:txBody>
          <a:bodyPr wrap="square">
            <a:normAutofit/>
          </a:bodyPr>
          <a:lstStyle/>
          <a:p>
            <a:pPr marL="0" indent="0">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宇宙排险者”：较人类更加高级的文明，已经获得了“大统一模型”，阻止人类为获得大统一模型而启动爱因斯坦赤道导致真空衰变（爱因斯坦赤道会将基本粒子的能量提升至与宇宙大爆炸接近），导致宇宙的毁灭。作为交换，他在沙漠中种下一种生长极快的草。</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  </a:t>
            </a:r>
            <a:r>
              <a:rPr lang="zh-CN" altLang="en-US" b="1" dirty="0">
                <a:ln w="0"/>
                <a:solidFill>
                  <a:schemeClr val="tx2">
                    <a:lumMod val="75000"/>
                  </a:schemeClr>
                </a:solidFill>
                <a:effectLst>
                  <a:outerShdw blurRad="38100" dist="19050" dir="2700000" algn="tl" rotWithShape="0">
                    <a:schemeClr val="dk1">
                      <a:alpha val="40000"/>
                    </a:schemeClr>
                  </a:outerShdw>
                </a:effectLst>
              </a:rPr>
              <a:t>绝境：人类永远无法靠自己得到大统一模型，物理学家们提出让排险者将大统一模型告诉人类，由于“知识密封准则”（高级文明不得向低级文明传授知识），人类得到大统一模型唯一的路也被堵死。</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  </a:t>
            </a:r>
            <a:r>
              <a:rPr lang="zh-CN" altLang="en-US" b="1" dirty="0">
                <a:ln w="0"/>
                <a:solidFill>
                  <a:schemeClr val="tx2">
                    <a:lumMod val="75000"/>
                  </a:schemeClr>
                </a:solidFill>
                <a:effectLst>
                  <a:outerShdw blurRad="38100" dist="19050" dir="2700000" algn="tl" rotWithShape="0">
                    <a:schemeClr val="dk1">
                      <a:alpha val="40000"/>
                    </a:schemeClr>
                  </a:outerShdw>
                </a:effectLst>
              </a:rPr>
              <a:t>朝闻道，夕死可以：丁仪说：“你把宇宙的终极奥秘告诉我，然后毁灭我。”排险者同意并给予人类三天时间，让所有想要得到那“禁忌”知识的人来到沙漠中。</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p:txBody>
      </p:sp>
      <p:sp>
        <p:nvSpPr>
          <p:cNvPr id="3" name="文本框 2">
            <a:extLst>
              <a:ext uri="{FF2B5EF4-FFF2-40B4-BE49-F238E27FC236}">
                <a16:creationId xmlns:a16="http://schemas.microsoft.com/office/drawing/2014/main" id="{886D59D1-2D42-115E-CF81-6FD6359E5FAA}"/>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zh-CN" altLang="en-US" sz="4400" b="1" dirty="0">
                <a:solidFill>
                  <a:schemeClr val="accent3">
                    <a:lumMod val="60000"/>
                    <a:lumOff val="40000"/>
                  </a:schemeClr>
                </a:solidFill>
                <a:latin typeface="+mj-lt"/>
                <a:ea typeface="+mj-ea"/>
                <a:cs typeface="+mj-cs"/>
              </a:rPr>
              <a:t>序：</a:t>
            </a:r>
          </a:p>
        </p:txBody>
      </p:sp>
    </p:spTree>
    <p:extLst>
      <p:ext uri="{BB962C8B-B14F-4D97-AF65-F5344CB8AC3E}">
        <p14:creationId xmlns:p14="http://schemas.microsoft.com/office/powerpoint/2010/main" val="251383386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500"/>
                                        <p:tgtEl>
                                          <p:spTgt spid="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500"/>
                                        <p:tgtEl>
                                          <p:spTgt spid="7">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xEl>
                                              <p:pRg st="2" end="2"/>
                                            </p:txEl>
                                          </p:spTgt>
                                        </p:tgtEl>
                                        <p:attrNameLst>
                                          <p:attrName>style.visibility</p:attrName>
                                        </p:attrNameLst>
                                      </p:cBhvr>
                                      <p:to>
                                        <p:strVal val="visible"/>
                                      </p:to>
                                    </p:set>
                                    <p:animEffect transition="in" filter="fade">
                                      <p:cBhvr>
                                        <p:cTn id="24"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7"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01330B80-44AF-6B77-DDCD-E0DDD5468A43}"/>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46E9E826-0751-56B9-287C-8A8DD0453B0A}"/>
              </a:ext>
            </a:extLst>
          </p:cNvPr>
          <p:cNvSpPr/>
          <p:nvPr/>
        </p:nvSpPr>
        <p:spPr>
          <a:xfrm>
            <a:off x="257175" y="1756599"/>
            <a:ext cx="11801474" cy="3644076"/>
          </a:xfrm>
          <a:prstGeom prst="rect">
            <a:avLst/>
          </a:prstGeom>
          <a:solidFill>
            <a:schemeClr val="bg1">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D453D03B-C570-A02A-D03C-844E5B97BC84}"/>
              </a:ext>
            </a:extLst>
          </p:cNvPr>
          <p:cNvSpPr>
            <a:spLocks noGrp="1"/>
          </p:cNvSpPr>
          <p:nvPr>
            <p:ph type="title"/>
          </p:nvPr>
        </p:nvSpPr>
        <p:spPr>
          <a:xfrm>
            <a:off x="981075" y="482599"/>
            <a:ext cx="10515600" cy="1325563"/>
          </a:xfrm>
        </p:spPr>
        <p:txBody>
          <a:bodyPr>
            <a:normAutofit/>
          </a:bodyPr>
          <a:lstStyle/>
          <a:p>
            <a:r>
              <a:rPr lang="en-US" altLang="zh-CN" b="1" dirty="0">
                <a:solidFill>
                  <a:schemeClr val="accent3">
                    <a:lumMod val="60000"/>
                    <a:lumOff val="40000"/>
                  </a:schemeClr>
                </a:solidFill>
              </a:rPr>
              <a:t>Ⅲ</a:t>
            </a:r>
            <a:r>
              <a:rPr lang="zh-CN" altLang="en-US" b="1" dirty="0">
                <a:solidFill>
                  <a:schemeClr val="accent3">
                    <a:lumMod val="60000"/>
                    <a:lumOff val="40000"/>
                  </a:schemeClr>
                </a:solidFill>
              </a:rPr>
              <a:t>真理祭坛</a:t>
            </a:r>
          </a:p>
        </p:txBody>
      </p:sp>
      <p:sp>
        <p:nvSpPr>
          <p:cNvPr id="7" name="内容占位符 6">
            <a:extLst>
              <a:ext uri="{FF2B5EF4-FFF2-40B4-BE49-F238E27FC236}">
                <a16:creationId xmlns:a16="http://schemas.microsoft.com/office/drawing/2014/main" id="{6E4D679C-BF23-0CC5-3FBE-3349C2B6B56C}"/>
              </a:ext>
            </a:extLst>
          </p:cNvPr>
          <p:cNvSpPr>
            <a:spLocks noGrp="1"/>
          </p:cNvSpPr>
          <p:nvPr>
            <p:ph idx="1"/>
          </p:nvPr>
        </p:nvSpPr>
        <p:spPr>
          <a:xfrm>
            <a:off x="257175" y="1808162"/>
            <a:ext cx="11801475" cy="4351338"/>
          </a:xfrm>
        </p:spPr>
        <p:txBody>
          <a:bodyPr wrap="square">
            <a:normAutofit/>
          </a:bodyPr>
          <a:lstStyle/>
          <a:p>
            <a:pPr marL="0" indent="0">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祭坛：排险者用沙子造成的球面向下的半球体，其文明古代学者在这种半球体上进行学术讨论，其不稳定性似乎暗示着宇宙的非平衡态和不稳定。</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  </a:t>
            </a:r>
            <a:r>
              <a:rPr lang="zh-CN" altLang="en-US" b="1" dirty="0">
                <a:ln w="0"/>
                <a:solidFill>
                  <a:schemeClr val="tx2">
                    <a:lumMod val="75000"/>
                  </a:schemeClr>
                </a:solidFill>
                <a:effectLst>
                  <a:outerShdw blurRad="38100" dist="19050" dir="2700000" algn="tl" rotWithShape="0">
                    <a:schemeClr val="dk1">
                      <a:alpha val="40000"/>
                    </a:schemeClr>
                  </a:outerShdw>
                </a:effectLst>
              </a:rPr>
              <a:t>“飞蛾扑火”：数百位各领域的科学家选择来到沙漠，用生命换取自己想要的知识。各国领导人也到此劝说排险者和科学家们。</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  </a:t>
            </a:r>
            <a:r>
              <a:rPr lang="zh-CN" altLang="en-US" b="1" dirty="0">
                <a:ln w="0"/>
                <a:solidFill>
                  <a:schemeClr val="tx2">
                    <a:lumMod val="75000"/>
                  </a:schemeClr>
                </a:solidFill>
                <a:effectLst>
                  <a:outerShdw blurRad="38100" dist="19050" dir="2700000" algn="tl" rotWithShape="0">
                    <a:schemeClr val="dk1">
                      <a:alpha val="40000"/>
                    </a:schemeClr>
                  </a:outerShdw>
                </a:effectLst>
              </a:rPr>
              <a:t>“幸运儿”：宇宙早期的星云文明制造巨型加速器获得大统一模型并通过引力波将其传递给外界，加速器的巨大能量导致真空衰变。排险者文明在亿万年后接收到了这股引力波，由此得到了大统一模型。</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p:txBody>
      </p:sp>
      <p:sp>
        <p:nvSpPr>
          <p:cNvPr id="3" name="文本框 2">
            <a:extLst>
              <a:ext uri="{FF2B5EF4-FFF2-40B4-BE49-F238E27FC236}">
                <a16:creationId xmlns:a16="http://schemas.microsoft.com/office/drawing/2014/main" id="{28CEC950-6358-A4F7-DAF1-8E556508A6E0}"/>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zh-CN" altLang="en-US" sz="4400" b="1" dirty="0">
                <a:solidFill>
                  <a:schemeClr val="accent3">
                    <a:lumMod val="60000"/>
                    <a:lumOff val="40000"/>
                  </a:schemeClr>
                </a:solidFill>
                <a:latin typeface="+mj-lt"/>
                <a:ea typeface="+mj-ea"/>
                <a:cs typeface="+mj-cs"/>
              </a:rPr>
              <a:t>序：</a:t>
            </a:r>
          </a:p>
        </p:txBody>
      </p:sp>
    </p:spTree>
    <p:extLst>
      <p:ext uri="{BB962C8B-B14F-4D97-AF65-F5344CB8AC3E}">
        <p14:creationId xmlns:p14="http://schemas.microsoft.com/office/powerpoint/2010/main" val="53127732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500"/>
                                        <p:tgtEl>
                                          <p:spTgt spid="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500"/>
                                        <p:tgtEl>
                                          <p:spTgt spid="7">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xEl>
                                              <p:pRg st="2" end="2"/>
                                            </p:txEl>
                                          </p:spTgt>
                                        </p:tgtEl>
                                        <p:attrNameLst>
                                          <p:attrName>style.visibility</p:attrName>
                                        </p:attrNameLst>
                                      </p:cBhvr>
                                      <p:to>
                                        <p:strVal val="visible"/>
                                      </p:to>
                                    </p:set>
                                    <p:animEffect transition="in" filter="fade">
                                      <p:cBhvr>
                                        <p:cTn id="24"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E50A60D8-84A4-58AF-BA00-4682E41C8751}"/>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E62E8DDC-0C45-6238-6058-6B09E6D3E84C}"/>
              </a:ext>
            </a:extLst>
          </p:cNvPr>
          <p:cNvSpPr/>
          <p:nvPr/>
        </p:nvSpPr>
        <p:spPr>
          <a:xfrm>
            <a:off x="257175" y="1707385"/>
            <a:ext cx="11801474" cy="4055240"/>
          </a:xfrm>
          <a:prstGeom prst="rect">
            <a:avLst/>
          </a:prstGeom>
          <a:solidFill>
            <a:schemeClr val="bg1">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8A396CA8-912E-92F9-D6FF-2A5E24644BB4}"/>
              </a:ext>
            </a:extLst>
          </p:cNvPr>
          <p:cNvSpPr>
            <a:spLocks noGrp="1"/>
          </p:cNvSpPr>
          <p:nvPr>
            <p:ph type="title"/>
          </p:nvPr>
        </p:nvSpPr>
        <p:spPr>
          <a:xfrm>
            <a:off x="981075" y="482599"/>
            <a:ext cx="10515600" cy="1325563"/>
          </a:xfrm>
        </p:spPr>
        <p:txBody>
          <a:bodyPr>
            <a:normAutofit/>
          </a:bodyPr>
          <a:lstStyle/>
          <a:p>
            <a:r>
              <a:rPr lang="en-US" altLang="zh-CN" b="1" dirty="0">
                <a:solidFill>
                  <a:schemeClr val="accent3">
                    <a:lumMod val="60000"/>
                    <a:lumOff val="40000"/>
                  </a:schemeClr>
                </a:solidFill>
              </a:rPr>
              <a:t>Ⅳ</a:t>
            </a:r>
            <a:r>
              <a:rPr lang="zh-CN" altLang="en-US" b="1" dirty="0">
                <a:solidFill>
                  <a:schemeClr val="accent3">
                    <a:lumMod val="60000"/>
                    <a:lumOff val="40000"/>
                  </a:schemeClr>
                </a:solidFill>
              </a:rPr>
              <a:t>交换</a:t>
            </a:r>
          </a:p>
        </p:txBody>
      </p:sp>
      <p:sp>
        <p:nvSpPr>
          <p:cNvPr id="7" name="内容占位符 6">
            <a:extLst>
              <a:ext uri="{FF2B5EF4-FFF2-40B4-BE49-F238E27FC236}">
                <a16:creationId xmlns:a16="http://schemas.microsoft.com/office/drawing/2014/main" id="{68CD622E-1EF0-A463-D3ED-5FD897738B62}"/>
              </a:ext>
            </a:extLst>
          </p:cNvPr>
          <p:cNvSpPr>
            <a:spLocks noGrp="1"/>
          </p:cNvSpPr>
          <p:nvPr>
            <p:ph idx="1"/>
          </p:nvPr>
        </p:nvSpPr>
        <p:spPr>
          <a:xfrm>
            <a:off x="257175" y="1808162"/>
            <a:ext cx="11801475" cy="4351338"/>
          </a:xfrm>
        </p:spPr>
        <p:txBody>
          <a:bodyPr wrap="square">
            <a:normAutofit/>
          </a:bodyPr>
          <a:lstStyle/>
          <a:p>
            <a:pPr marL="0" indent="0">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“变态”的科学家们：丁仪不顾妻女的劝说，选择用生命换取知识。日本科学家松田诚一不顾女友的自杀，毅然走向真理祭坛。</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  </a:t>
            </a:r>
            <a:r>
              <a:rPr lang="zh-CN" altLang="en-US" b="1" dirty="0">
                <a:ln w="0"/>
                <a:solidFill>
                  <a:schemeClr val="tx2">
                    <a:lumMod val="75000"/>
                  </a:schemeClr>
                </a:solidFill>
                <a:effectLst>
                  <a:outerShdw blurRad="38100" dist="19050" dir="2700000" algn="tl" rotWithShape="0">
                    <a:schemeClr val="dk1">
                      <a:alpha val="40000"/>
                    </a:schemeClr>
                  </a:outerShdw>
                </a:effectLst>
              </a:rPr>
              <a:t>生命与知识的交换：一批批的科学家走上祭坛提出问题，排险者为其解答，得到知识的科学家们在十分钟后变成一个个等离子火球，飞向天空。</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zh-CN" altLang="en-US" b="1" dirty="0">
                <a:ln w="0"/>
                <a:solidFill>
                  <a:schemeClr val="tx2">
                    <a:lumMod val="75000"/>
                  </a:schemeClr>
                </a:solidFill>
                <a:effectLst>
                  <a:outerShdw blurRad="38100" dist="19050" dir="2700000" algn="tl" rotWithShape="0">
                    <a:schemeClr val="dk1">
                      <a:alpha val="40000"/>
                    </a:schemeClr>
                  </a:outerShdw>
                </a:effectLst>
              </a:rPr>
              <a:t>  无法回答的问题：数学家提出想要看到费尔玛和哥德巴赫两个猜想的最后证明，古生物学家提出想要知道恐龙灭绝的原因，物理学家们提出想要得到大统一模型。最终，霍金提出想要知道宇宙存在的意义，排险者没有给出答案。</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a:p>
            <a:pPr marL="0" indent="0">
              <a:buNone/>
            </a:pPr>
            <a:r>
              <a:rPr lang="zh-CN" altLang="en-US" b="1" dirty="0">
                <a:ln w="0"/>
                <a:solidFill>
                  <a:schemeClr val="tx2">
                    <a:lumMod val="75000"/>
                  </a:schemeClr>
                </a:solidFill>
                <a:effectLst>
                  <a:outerShdw blurRad="38100" dist="19050" dir="2700000" algn="tl" rotWithShape="0">
                    <a:schemeClr val="dk1">
                      <a:alpha val="40000"/>
                    </a:schemeClr>
                  </a:outerShdw>
                </a:effectLst>
              </a:rPr>
              <a:t>“我怎么知道。”排险者喃喃地说。</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p:txBody>
      </p:sp>
      <p:sp>
        <p:nvSpPr>
          <p:cNvPr id="3" name="文本框 2">
            <a:extLst>
              <a:ext uri="{FF2B5EF4-FFF2-40B4-BE49-F238E27FC236}">
                <a16:creationId xmlns:a16="http://schemas.microsoft.com/office/drawing/2014/main" id="{A130141D-305F-C137-B2BD-13CDDB16A50E}"/>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zh-CN" altLang="en-US" sz="4400" b="1" dirty="0">
                <a:solidFill>
                  <a:schemeClr val="accent3">
                    <a:lumMod val="60000"/>
                    <a:lumOff val="40000"/>
                  </a:schemeClr>
                </a:solidFill>
                <a:latin typeface="+mj-lt"/>
                <a:ea typeface="+mj-ea"/>
                <a:cs typeface="+mj-cs"/>
              </a:rPr>
              <a:t>序：</a:t>
            </a:r>
          </a:p>
        </p:txBody>
      </p:sp>
    </p:spTree>
    <p:extLst>
      <p:ext uri="{BB962C8B-B14F-4D97-AF65-F5344CB8AC3E}">
        <p14:creationId xmlns:p14="http://schemas.microsoft.com/office/powerpoint/2010/main" val="148134683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500"/>
                                        <p:tgtEl>
                                          <p:spTgt spid="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500"/>
                                        <p:tgtEl>
                                          <p:spTgt spid="7">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xEl>
                                              <p:pRg st="2" end="2"/>
                                            </p:txEl>
                                          </p:spTgt>
                                        </p:tgtEl>
                                        <p:attrNameLst>
                                          <p:attrName>style.visibility</p:attrName>
                                        </p:attrNameLst>
                                      </p:cBhvr>
                                      <p:to>
                                        <p:strVal val="visible"/>
                                      </p:to>
                                    </p:set>
                                    <p:animEffect transition="in" filter="fade">
                                      <p:cBhvr>
                                        <p:cTn id="24" dur="500"/>
                                        <p:tgtEl>
                                          <p:spTgt spid="7">
                                            <p:txEl>
                                              <p:pRg st="2" end="2"/>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
                                            <p:txEl>
                                              <p:pRg st="3" end="3"/>
                                            </p:txEl>
                                          </p:spTgt>
                                        </p:tgtEl>
                                        <p:attrNameLst>
                                          <p:attrName>style.visibility</p:attrName>
                                        </p:attrNameLst>
                                      </p:cBhvr>
                                      <p:to>
                                        <p:strVal val="visible"/>
                                      </p:to>
                                    </p:set>
                                    <p:animEffect transition="in" filter="fade">
                                      <p:cBhvr>
                                        <p:cTn id="27"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7"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DD369F37-9A72-9F3D-52B2-422504510CB3}"/>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51D95673-C07F-BF8D-9516-DE773580781E}"/>
              </a:ext>
            </a:extLst>
          </p:cNvPr>
          <p:cNvSpPr/>
          <p:nvPr/>
        </p:nvSpPr>
        <p:spPr>
          <a:xfrm>
            <a:off x="257175" y="1707385"/>
            <a:ext cx="11868150" cy="1426340"/>
          </a:xfrm>
          <a:prstGeom prst="rect">
            <a:avLst/>
          </a:prstGeom>
          <a:solidFill>
            <a:schemeClr val="bg1">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C854A6F5-AE2A-1FC7-BDF3-E33E917178EE}"/>
              </a:ext>
            </a:extLst>
          </p:cNvPr>
          <p:cNvSpPr>
            <a:spLocks noGrp="1"/>
          </p:cNvSpPr>
          <p:nvPr>
            <p:ph type="title"/>
          </p:nvPr>
        </p:nvSpPr>
        <p:spPr>
          <a:xfrm>
            <a:off x="981075" y="482599"/>
            <a:ext cx="10515600" cy="1325563"/>
          </a:xfrm>
        </p:spPr>
        <p:txBody>
          <a:bodyPr>
            <a:normAutofit/>
          </a:bodyPr>
          <a:lstStyle/>
          <a:p>
            <a:r>
              <a:rPr lang="en-US" altLang="zh-CN" b="1" dirty="0">
                <a:solidFill>
                  <a:schemeClr val="accent3">
                    <a:lumMod val="60000"/>
                    <a:lumOff val="40000"/>
                  </a:schemeClr>
                </a:solidFill>
              </a:rPr>
              <a:t>Ⅴ</a:t>
            </a:r>
            <a:r>
              <a:rPr lang="zh-CN" altLang="en-US" b="1" dirty="0">
                <a:solidFill>
                  <a:schemeClr val="accent3">
                    <a:lumMod val="60000"/>
                    <a:lumOff val="40000"/>
                  </a:schemeClr>
                </a:solidFill>
              </a:rPr>
              <a:t>尾声</a:t>
            </a:r>
          </a:p>
        </p:txBody>
      </p:sp>
      <p:sp>
        <p:nvSpPr>
          <p:cNvPr id="7" name="内容占位符 6">
            <a:extLst>
              <a:ext uri="{FF2B5EF4-FFF2-40B4-BE49-F238E27FC236}">
                <a16:creationId xmlns:a16="http://schemas.microsoft.com/office/drawing/2014/main" id="{A6EB9508-6DE8-049F-B8C1-57D4CEC28CC7}"/>
              </a:ext>
            </a:extLst>
          </p:cNvPr>
          <p:cNvSpPr>
            <a:spLocks noGrp="1"/>
          </p:cNvSpPr>
          <p:nvPr>
            <p:ph idx="1"/>
          </p:nvPr>
        </p:nvSpPr>
        <p:spPr>
          <a:xfrm>
            <a:off x="257175" y="1808162"/>
            <a:ext cx="11801475" cy="4351338"/>
          </a:xfrm>
        </p:spPr>
        <p:txBody>
          <a:bodyPr wrap="square">
            <a:normAutofit/>
          </a:bodyPr>
          <a:lstStyle/>
          <a:p>
            <a:pPr marL="0" indent="0">
              <a:buNone/>
            </a:pPr>
            <a:r>
              <a:rPr lang="en-US" altLang="zh-CN" b="1" dirty="0">
                <a:ln w="0"/>
                <a:solidFill>
                  <a:schemeClr val="tx2">
                    <a:lumMod val="75000"/>
                  </a:schemeClr>
                </a:solidFill>
                <a:effectLst>
                  <a:outerShdw blurRad="38100" dist="19050" dir="2700000" algn="tl" rotWithShape="0">
                    <a:schemeClr val="dk1">
                      <a:alpha val="40000"/>
                    </a:schemeClr>
                  </a:outerShdw>
                </a:effectLst>
              </a:rPr>
              <a:t>  15</a:t>
            </a:r>
            <a:r>
              <a:rPr lang="zh-CN" altLang="en-US" b="1" dirty="0">
                <a:ln w="0"/>
                <a:solidFill>
                  <a:schemeClr val="tx2">
                    <a:lumMod val="75000"/>
                  </a:schemeClr>
                </a:solidFill>
                <a:effectLst>
                  <a:outerShdw blurRad="38100" dist="19050" dir="2700000" algn="tl" rotWithShape="0">
                    <a:schemeClr val="dk1">
                      <a:alpha val="40000"/>
                    </a:schemeClr>
                  </a:outerShdw>
                </a:effectLst>
              </a:rPr>
              <a:t>年后丁仪妻女来到变成草原的塔克拉玛干“沙漠”中，此时的文文已经成为了一名物理学家。她问母亲：“人生的目的是什么？”方琳回答：“不知道，我怎么知道呢？”</a:t>
            </a:r>
            <a:endParaRPr lang="en-US" altLang="zh-CN" b="1" dirty="0">
              <a:ln w="0"/>
              <a:solidFill>
                <a:schemeClr val="tx2">
                  <a:lumMod val="75000"/>
                </a:schemeClr>
              </a:solidFill>
              <a:effectLst>
                <a:outerShdw blurRad="38100" dist="19050" dir="2700000" algn="tl" rotWithShape="0">
                  <a:schemeClr val="dk1">
                    <a:alpha val="40000"/>
                  </a:schemeClr>
                </a:outerShdw>
              </a:effectLst>
            </a:endParaRPr>
          </a:p>
        </p:txBody>
      </p:sp>
      <p:sp>
        <p:nvSpPr>
          <p:cNvPr id="3" name="文本框 2">
            <a:extLst>
              <a:ext uri="{FF2B5EF4-FFF2-40B4-BE49-F238E27FC236}">
                <a16:creationId xmlns:a16="http://schemas.microsoft.com/office/drawing/2014/main" id="{F4318209-545B-B704-C750-3FF3936E8F80}"/>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zh-CN" altLang="en-US" sz="4400" b="1" dirty="0">
                <a:solidFill>
                  <a:schemeClr val="accent3">
                    <a:lumMod val="60000"/>
                    <a:lumOff val="40000"/>
                  </a:schemeClr>
                </a:solidFill>
                <a:latin typeface="+mj-lt"/>
                <a:ea typeface="+mj-ea"/>
                <a:cs typeface="+mj-cs"/>
              </a:rPr>
              <a:t>序：</a:t>
            </a:r>
          </a:p>
        </p:txBody>
      </p:sp>
    </p:spTree>
    <p:extLst>
      <p:ext uri="{BB962C8B-B14F-4D97-AF65-F5344CB8AC3E}">
        <p14:creationId xmlns:p14="http://schemas.microsoft.com/office/powerpoint/2010/main" val="405190359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7"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D5BA674B-5850-F093-CACE-7CC480877831}"/>
            </a:ext>
          </a:extLst>
        </p:cNvPr>
        <p:cNvGrpSpPr/>
        <p:nvPr/>
      </p:nvGrpSpPr>
      <p:grpSpPr>
        <a:xfrm>
          <a:off x="0" y="0"/>
          <a:ext cx="0" cy="0"/>
          <a:chOff x="0" y="0"/>
          <a:chExt cx="0" cy="0"/>
        </a:xfrm>
      </p:grpSpPr>
      <p:sp>
        <p:nvSpPr>
          <p:cNvPr id="6" name="矩形 5">
            <a:extLst>
              <a:ext uri="{FF2B5EF4-FFF2-40B4-BE49-F238E27FC236}">
                <a16:creationId xmlns:a16="http://schemas.microsoft.com/office/drawing/2014/main" id="{CCF79142-3EBD-C43D-A8BD-AFF17B0AF0CB}"/>
              </a:ext>
            </a:extLst>
          </p:cNvPr>
          <p:cNvSpPr/>
          <p:nvPr/>
        </p:nvSpPr>
        <p:spPr>
          <a:xfrm>
            <a:off x="-187325" y="2028825"/>
            <a:ext cx="12553950" cy="2362200"/>
          </a:xfrm>
          <a:prstGeom prst="rect">
            <a:avLst/>
          </a:prstGeom>
          <a:solidFill>
            <a:schemeClr val="bg1">
              <a:alpha val="3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A931512E-4501-6626-26E1-4106BC47DF69}"/>
              </a:ext>
            </a:extLst>
          </p:cNvPr>
          <p:cNvSpPr>
            <a:spLocks noGrp="1"/>
          </p:cNvSpPr>
          <p:nvPr>
            <p:ph type="title"/>
          </p:nvPr>
        </p:nvSpPr>
        <p:spPr>
          <a:xfrm>
            <a:off x="831850" y="2028825"/>
            <a:ext cx="10515600" cy="1400175"/>
          </a:xfrm>
        </p:spPr>
        <p:txBody>
          <a:bodyPr>
            <a:normAutofit/>
          </a:bodyPr>
          <a:lstStyle/>
          <a:p>
            <a:pPr algn="ctr"/>
            <a:r>
              <a:rPr lang="zh-CN" altLang="en-US" sz="6600" b="1" dirty="0">
                <a:solidFill>
                  <a:schemeClr val="accent3">
                    <a:lumMod val="60000"/>
                    <a:lumOff val="40000"/>
                  </a:schemeClr>
                </a:solidFill>
              </a:rPr>
              <a:t>破</a:t>
            </a:r>
          </a:p>
        </p:txBody>
      </p:sp>
      <p:sp>
        <p:nvSpPr>
          <p:cNvPr id="5" name="文本占位符 4">
            <a:extLst>
              <a:ext uri="{FF2B5EF4-FFF2-40B4-BE49-F238E27FC236}">
                <a16:creationId xmlns:a16="http://schemas.microsoft.com/office/drawing/2014/main" id="{4C6A6453-4471-AD9F-A440-97DD84F6D08F}"/>
              </a:ext>
            </a:extLst>
          </p:cNvPr>
          <p:cNvSpPr>
            <a:spLocks noGrp="1"/>
          </p:cNvSpPr>
          <p:nvPr>
            <p:ph type="body" idx="1"/>
          </p:nvPr>
        </p:nvSpPr>
        <p:spPr>
          <a:xfrm>
            <a:off x="831850" y="3429000"/>
            <a:ext cx="10515600" cy="1500187"/>
          </a:xfrm>
        </p:spPr>
        <p:txBody>
          <a:bodyPr/>
          <a:lstStyle/>
          <a:p>
            <a:pPr algn="ctr"/>
            <a:r>
              <a:rPr lang="zh-CN" altLang="en-US" dirty="0">
                <a:gradFill>
                  <a:gsLst>
                    <a:gs pos="0">
                      <a:srgbClr val="FCEF8C"/>
                    </a:gs>
                    <a:gs pos="78000">
                      <a:srgbClr val="FFC000"/>
                    </a:gs>
                    <a:gs pos="100000">
                      <a:srgbClr val="FFC000"/>
                    </a:gs>
                  </a:gsLst>
                  <a:lin ang="0" scaled="1"/>
                </a:gradFill>
              </a:rPr>
              <a:t>小说内容分析</a:t>
            </a:r>
          </a:p>
        </p:txBody>
      </p:sp>
      <p:sp>
        <p:nvSpPr>
          <p:cNvPr id="8" name="文本框 7">
            <a:extLst>
              <a:ext uri="{FF2B5EF4-FFF2-40B4-BE49-F238E27FC236}">
                <a16:creationId xmlns:a16="http://schemas.microsoft.com/office/drawing/2014/main" id="{2CD3B4AB-7712-996E-DAF2-3194CE995B04}"/>
              </a:ext>
            </a:extLst>
          </p:cNvPr>
          <p:cNvSpPr txBox="1"/>
          <p:nvPr/>
        </p:nvSpPr>
        <p:spPr>
          <a:xfrm>
            <a:off x="257175" y="794515"/>
            <a:ext cx="1504950" cy="701731"/>
          </a:xfrm>
          <a:prstGeom prst="rect">
            <a:avLst/>
          </a:prstGeom>
          <a:noFill/>
        </p:spPr>
        <p:txBody>
          <a:bodyPr wrap="square" rtlCol="0">
            <a:spAutoFit/>
          </a:bodyPr>
          <a:lstStyle/>
          <a:p>
            <a:pPr>
              <a:lnSpc>
                <a:spcPct val="90000"/>
              </a:lnSpc>
              <a:spcBef>
                <a:spcPct val="0"/>
              </a:spcBef>
            </a:pPr>
            <a:r>
              <a:rPr lang="zh-CN" altLang="en-US" sz="4400" b="1" dirty="0">
                <a:solidFill>
                  <a:schemeClr val="accent3">
                    <a:lumMod val="60000"/>
                    <a:lumOff val="40000"/>
                  </a:schemeClr>
                </a:solidFill>
                <a:latin typeface="+mj-lt"/>
                <a:ea typeface="+mj-ea"/>
                <a:cs typeface="+mj-cs"/>
              </a:rPr>
              <a:t>破：</a:t>
            </a:r>
          </a:p>
        </p:txBody>
      </p:sp>
    </p:spTree>
    <p:extLst>
      <p:ext uri="{BB962C8B-B14F-4D97-AF65-F5344CB8AC3E}">
        <p14:creationId xmlns:p14="http://schemas.microsoft.com/office/powerpoint/2010/main" val="267006596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1"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wipe(up)">
                                      <p:cBhvr>
                                        <p:cTn id="11" dur="500"/>
                                        <p:tgtEl>
                                          <p:spTgt spid="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5">
                                            <p:txEl>
                                              <p:pRg st="0" end="0"/>
                                            </p:txEl>
                                          </p:spTgt>
                                        </p:tgtEl>
                                      </p:cBhvr>
                                    </p:animEffect>
                                    <p:set>
                                      <p:cBhvr>
                                        <p:cTn id="16" dur="1" fill="hold">
                                          <p:stCondLst>
                                            <p:cond delay="499"/>
                                          </p:stCondLst>
                                        </p:cTn>
                                        <p:tgtEl>
                                          <p:spTgt spid="5">
                                            <p:txEl>
                                              <p:pRg st="0" end="0"/>
                                            </p:txEl>
                                          </p:spTgt>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6"/>
                                        </p:tgtEl>
                                      </p:cBhvr>
                                    </p:animEffect>
                                    <p:set>
                                      <p:cBhvr>
                                        <p:cTn id="19" dur="1" fill="hold">
                                          <p:stCondLst>
                                            <p:cond delay="499"/>
                                          </p:stCondLst>
                                        </p:cTn>
                                        <p:tgtEl>
                                          <p:spTgt spid="6"/>
                                        </p:tgtEl>
                                        <p:attrNameLst>
                                          <p:attrName>style.visibility</p:attrName>
                                        </p:attrNameLst>
                                      </p:cBhvr>
                                      <p:to>
                                        <p:strVal val="hidden"/>
                                      </p:to>
                                    </p:set>
                                  </p:childTnLst>
                                </p:cTn>
                              </p:par>
                            </p:childTnLst>
                          </p:cTn>
                        </p:par>
                        <p:par>
                          <p:cTn id="20" fill="hold">
                            <p:stCondLst>
                              <p:cond delay="500"/>
                            </p:stCondLst>
                            <p:childTnLst>
                              <p:par>
                                <p:cTn id="21" presetID="6" presetClass="emph" presetSubtype="0" fill="hold" grpId="2" nodeType="afterEffect">
                                  <p:stCondLst>
                                    <p:cond delay="0"/>
                                  </p:stCondLst>
                                  <p:childTnLst>
                                    <p:animScale>
                                      <p:cBhvr>
                                        <p:cTn id="22" dur="2000" fill="hold"/>
                                        <p:tgtEl>
                                          <p:spTgt spid="2"/>
                                        </p:tgtEl>
                                      </p:cBhvr>
                                      <p:by x="66670" y="66670"/>
                                    </p:animScale>
                                  </p:childTnLst>
                                </p:cTn>
                              </p:par>
                              <p:par>
                                <p:cTn id="23" presetID="42" presetClass="path" presetSubtype="0" accel="50000" decel="50000" fill="hold" grpId="1" nodeType="withEffect">
                                  <p:stCondLst>
                                    <p:cond delay="0"/>
                                  </p:stCondLst>
                                  <p:childTnLst>
                                    <p:animMotion origin="layout" path="M 8.33333E-7 3.33333E-6 L -0.4487 -0.26181 " pathEditMode="relative" rAng="0" ptsTypes="AA">
                                      <p:cBhvr>
                                        <p:cTn id="24" dur="2000" fill="hold"/>
                                        <p:tgtEl>
                                          <p:spTgt spid="2"/>
                                        </p:tgtEl>
                                        <p:attrNameLst>
                                          <p:attrName>ppt_x</p:attrName>
                                          <p:attrName>ppt_y</p:attrName>
                                        </p:attrNameLst>
                                      </p:cBhvr>
                                      <p:rCtr x="-22435" y="-13102"/>
                                    </p:animMotion>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xit" presetSubtype="0" fill="hold" grpId="3" nodeType="withEffect">
                                  <p:stCondLst>
                                    <p:cond delay="0"/>
                                  </p:stCondLst>
                                  <p:childTnLst>
                                    <p:animEffect transition="out" filter="fade">
                                      <p:cBhvr>
                                        <p:cTn id="30" dur="500"/>
                                        <p:tgtEl>
                                          <p:spTgt spid="2"/>
                                        </p:tgtEl>
                                      </p:cBhvr>
                                    </p:animEffect>
                                    <p:set>
                                      <p:cBhvr>
                                        <p:cTn id="31"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p:bldP spid="2" grpId="1"/>
      <p:bldP spid="2" grpId="2"/>
      <p:bldP spid="2" grpId="3"/>
      <p:bldP spid="5" grpId="0" build="p"/>
      <p:bldP spid="5" grpId="1" build="p"/>
      <p:bldP spid="8"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657</TotalTime>
  <Words>1322</Words>
  <Application>Microsoft Office PowerPoint</Application>
  <PresentationFormat>宽屏</PresentationFormat>
  <Paragraphs>60</Paragraphs>
  <Slides>16</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16</vt:i4>
      </vt:variant>
    </vt:vector>
  </HeadingPairs>
  <TitlesOfParts>
    <vt:vector size="21" baseType="lpstr">
      <vt:lpstr>Long Cang</vt:lpstr>
      <vt:lpstr>等线</vt:lpstr>
      <vt:lpstr>Arial</vt:lpstr>
      <vt:lpstr>等线 Light</vt:lpstr>
      <vt:lpstr>Office 主题​​</vt:lpstr>
      <vt:lpstr>《朝闻道》</vt:lpstr>
      <vt:lpstr>作者简介</vt:lpstr>
      <vt:lpstr>序</vt:lpstr>
      <vt:lpstr>Ⅰ爱因斯坦赤道</vt:lpstr>
      <vt:lpstr>Ⅱ真空衰变</vt:lpstr>
      <vt:lpstr>Ⅲ真理祭坛</vt:lpstr>
      <vt:lpstr>Ⅳ交换</vt:lpstr>
      <vt:lpstr>Ⅴ尾声</vt:lpstr>
      <vt:lpstr>破</vt:lpstr>
      <vt:lpstr>Ⅰ人物形象</vt:lpstr>
      <vt:lpstr>Ⅱ存在危机</vt:lpstr>
      <vt:lpstr>Q</vt:lpstr>
      <vt:lpstr>PowerPoint 演示文稿</vt:lpstr>
      <vt:lpstr>终</vt:lpstr>
      <vt:lpstr>PowerPoint 演示文稿</vt:lpstr>
      <vt:lpstr>感谢倾听</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达生 陈</dc:creator>
  <cp:lastModifiedBy>达生 陈</cp:lastModifiedBy>
  <cp:revision>2</cp:revision>
  <dcterms:created xsi:type="dcterms:W3CDTF">2025-03-15T03:10:22Z</dcterms:created>
  <dcterms:modified xsi:type="dcterms:W3CDTF">2025-03-15T14:34:45Z</dcterms:modified>
</cp:coreProperties>
</file>

<file path=docProps/thumbnail.jpeg>
</file>